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Lst>
  <p:notesMasterIdLst>
    <p:notesMasterId r:id="rId10"/>
  </p:notesMasterIdLst>
  <p:handoutMasterIdLst>
    <p:handoutMasterId r:id="rId11"/>
  </p:handoutMasterIdLst>
  <p:sldIdLst>
    <p:sldId id="256" r:id="rId2"/>
    <p:sldId id="258" r:id="rId3"/>
    <p:sldId id="260" r:id="rId4"/>
    <p:sldId id="261" r:id="rId5"/>
    <p:sldId id="262" r:id="rId6"/>
    <p:sldId id="263" r:id="rId7"/>
    <p:sldId id="266"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6FA"/>
    <a:srgbClr val="F5A3FF"/>
    <a:srgbClr val="CECDE6"/>
    <a:srgbClr val="E4B46A"/>
    <a:srgbClr val="9293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D8023-53E5-4134-A34B-8EC00FA730D1}" v="532" dt="2020-04-13T15:17:11.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8" autoAdjust="0"/>
    <p:restoredTop sz="94660"/>
  </p:normalViewPr>
  <p:slideViewPr>
    <p:cSldViewPr snapToGrid="0">
      <p:cViewPr>
        <p:scale>
          <a:sx n="70" d="100"/>
          <a:sy n="70" d="100"/>
        </p:scale>
        <p:origin x="2192"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6"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D13845-7BFA-6741-B3C9-71AFECD2EAEA}" type="datetimeFigureOut">
              <a:rPr lang="en-US" smtClean="0"/>
              <a:t>5/2/20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8646CF-D445-0F40-8ACD-738D07AE5CAF}" type="slidenum">
              <a:rPr lang="en-US" smtClean="0"/>
              <a:t>‹#›</a:t>
            </a:fld>
            <a:endParaRPr lang="en-US" dirty="0"/>
          </a:p>
        </p:txBody>
      </p:sp>
    </p:spTree>
    <p:extLst>
      <p:ext uri="{BB962C8B-B14F-4D97-AF65-F5344CB8AC3E}">
        <p14:creationId xmlns:p14="http://schemas.microsoft.com/office/powerpoint/2010/main" val="1251696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40A4C-8214-A245-BBDA-E5E6A626FFED}" type="datetimeFigureOut">
              <a:rPr lang="en-US" smtClean="0"/>
              <a:t>5/2/20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FBCEE-AA34-784D-9235-971C4B043DEE}" type="slidenum">
              <a:rPr lang="en-US" smtClean="0"/>
              <a:t>‹#›</a:t>
            </a:fld>
            <a:endParaRPr lang="en-US" dirty="0"/>
          </a:p>
        </p:txBody>
      </p:sp>
    </p:spTree>
    <p:extLst>
      <p:ext uri="{BB962C8B-B14F-4D97-AF65-F5344CB8AC3E}">
        <p14:creationId xmlns:p14="http://schemas.microsoft.com/office/powerpoint/2010/main" val="24893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6FBCEE-AA34-784D-9235-971C4B043DEE}" type="slidenum">
              <a:rPr lang="en-US" smtClean="0"/>
              <a:t>5</a:t>
            </a:fld>
            <a:endParaRPr lang="en-US" dirty="0"/>
          </a:p>
        </p:txBody>
      </p:sp>
    </p:spTree>
    <p:extLst>
      <p:ext uri="{BB962C8B-B14F-4D97-AF65-F5344CB8AC3E}">
        <p14:creationId xmlns:p14="http://schemas.microsoft.com/office/powerpoint/2010/main" val="59408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108108630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tiff"/><Relationship Id="rId3" Type="http://schemas.openxmlformats.org/officeDocument/2006/relationships/image" Target="../media/image5.tiff"/></Relationships>
</file>

<file path=ppt/slides/_rels/slide3.xml.rels><?xml version="1.0" encoding="UTF-8" standalone="yes"?>
<Relationships xmlns="http://schemas.openxmlformats.org/package/2006/relationships"><Relationship Id="rId3" Type="http://schemas.openxmlformats.org/officeDocument/2006/relationships/hyperlink" Target="https://hort.extension.wisc.edu/topics/lawns/lawn-care/" TargetMode="External"/><Relationship Id="rId4" Type="http://schemas.openxmlformats.org/officeDocument/2006/relationships/hyperlink" Target="https://cdn.shopify.com/s/files/1/0145/8808/4272/files/A2933.pdf" TargetMode="External"/><Relationship Id="rId5" Type="http://schemas.openxmlformats.org/officeDocument/2006/relationships/image" Target="../media/image6.tiff"/><Relationship Id="rId6" Type="http://schemas.openxmlformats.org/officeDocument/2006/relationships/image" Target="../media/image7.tiff"/><Relationship Id="rId7" Type="http://schemas.openxmlformats.org/officeDocument/2006/relationships/image" Target="../media/image8.tiff"/><Relationship Id="rId8" Type="http://schemas.openxmlformats.org/officeDocument/2006/relationships/image" Target="../media/image9.tiff"/><Relationship Id="rId9" Type="http://schemas.openxmlformats.org/officeDocument/2006/relationships/image" Target="../media/image10.tiff"/><Relationship Id="rId10" Type="http://schemas.openxmlformats.org/officeDocument/2006/relationships/image" Target="../media/image5.tiff"/><Relationship Id="rId1" Type="http://schemas.openxmlformats.org/officeDocument/2006/relationships/slideLayout" Target="../slideLayouts/slideLayout1.xml"/><Relationship Id="rId2" Type="http://schemas.openxmlformats.org/officeDocument/2006/relationships/hyperlink" Target="https://www.pbs.org/video/university-place-managing-your-lawn-wisconsin-wa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tiff"/><Relationship Id="rId5" Type="http://schemas.openxmlformats.org/officeDocument/2006/relationships/hyperlink" Target="https://hort.extension.wisc.edu/files/2014/11/Creeping-Charlie.pdf" TargetMode="External"/><Relationship Id="rId1" Type="http://schemas.openxmlformats.org/officeDocument/2006/relationships/slideLayout" Target="../slideLayouts/slideLayout1.xml"/><Relationship Id="rId2" Type="http://schemas.openxmlformats.org/officeDocument/2006/relationships/image" Target="../media/image11.tiff"/></Relationships>
</file>

<file path=ppt/slides/_rels/slide5.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5" Type="http://schemas.openxmlformats.org/officeDocument/2006/relationships/hyperlink" Target="https://cdn.shopify.com/s/files/1/0145/8808/4272/files/A3688.pdf" TargetMode="External"/><Relationship Id="rId6" Type="http://schemas.openxmlformats.org/officeDocument/2006/relationships/hyperlink" Target="https://cdn.shopify.com/s/files/1/0145/8808/4272/files/A1597.pdf"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6.tiff"/><Relationship Id="rId4" Type="http://schemas.openxmlformats.org/officeDocument/2006/relationships/image" Target="../media/image17.tiff"/><Relationship Id="rId5" Type="http://schemas.openxmlformats.org/officeDocument/2006/relationships/image" Target="../media/image18.tiff"/><Relationship Id="rId6" Type="http://schemas.openxmlformats.org/officeDocument/2006/relationships/image" Target="../media/image19.tiff"/><Relationship Id="rId1" Type="http://schemas.openxmlformats.org/officeDocument/2006/relationships/slideLayout" Target="../slideLayouts/slideLayout1.xml"/><Relationship Id="rId2" Type="http://schemas.openxmlformats.org/officeDocument/2006/relationships/hyperlink" Target="https://learningstore.extension.wisc.edu/search?type=article,page,product&amp;q=lawn*+car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ilwaukee.extension.wisc.edu/files/2016/04/MayGardenCal16.pdf" TargetMode="External"/><Relationship Id="rId3" Type="http://schemas.openxmlformats.org/officeDocument/2006/relationships/hyperlink" Target="https://eauclaire.extension.wisc.edu/files/2011/03/GPMay2014.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0"/>
            <a:ext cx="12192000" cy="6858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186378" y="135009"/>
            <a:ext cx="1956705" cy="1085099"/>
          </a:xfrm>
        </p:spPr>
        <p:txBody>
          <a:bodyPr>
            <a:normAutofit/>
          </a:bodyPr>
          <a:lstStyle/>
          <a:p>
            <a:pPr algn="l"/>
            <a:r>
              <a:rPr lang="en-US" sz="5400" b="1" u="sng" dirty="0" smtClean="0">
                <a:latin typeface="Apple Chancery" charset="0"/>
                <a:ea typeface="Apple Chancery" charset="0"/>
                <a:cs typeface="Apple Chancery" charset="0"/>
              </a:rPr>
              <a:t>May</a:t>
            </a:r>
            <a:endParaRPr lang="en-US" sz="5400" b="1" u="sng" dirty="0">
              <a:latin typeface="Apple Chancery" charset="0"/>
              <a:ea typeface="Apple Chancery" charset="0"/>
              <a:cs typeface="Apple Chancery" charset="0"/>
            </a:endParaRPr>
          </a:p>
        </p:txBody>
      </p:sp>
      <p:sp>
        <p:nvSpPr>
          <p:cNvPr id="3" name="Subtitle 2"/>
          <p:cNvSpPr>
            <a:spLocks noGrp="1"/>
          </p:cNvSpPr>
          <p:nvPr>
            <p:ph type="subTitle" idx="1"/>
          </p:nvPr>
        </p:nvSpPr>
        <p:spPr>
          <a:xfrm>
            <a:off x="983497" y="5087867"/>
            <a:ext cx="10362468" cy="1543659"/>
          </a:xfrm>
        </p:spPr>
        <p:txBody>
          <a:bodyPr vert="horz" lIns="91440" tIns="45720" rIns="91440" bIns="45720" rtlCol="0" anchor="t">
            <a:noAutofit/>
          </a:bodyPr>
          <a:lstStyle/>
          <a:p>
            <a:endParaRPr lang="en-US" sz="1800" b="1" u="sng" dirty="0">
              <a:ea typeface="+mn-lt"/>
              <a:cs typeface="+mn-lt"/>
            </a:endParaRPr>
          </a:p>
          <a:p>
            <a:r>
              <a:rPr lang="en-US" sz="1800" dirty="0">
                <a:ea typeface="+mn-lt"/>
                <a:cs typeface="+mn-lt"/>
              </a:rPr>
              <a:t>Info is gathered from Sharon Morrisey, Consumer Horticulture Agent, University of Wisconsin-Extension in Milwaukee Co. And the </a:t>
            </a:r>
            <a:r>
              <a:rPr lang="en-US" sz="1800" dirty="0" smtClean="0">
                <a:ea typeface="+mn-lt"/>
                <a:cs typeface="+mn-lt"/>
              </a:rPr>
              <a:t>May 2014 Green </a:t>
            </a:r>
            <a:r>
              <a:rPr lang="en-US" sz="1800" dirty="0">
                <a:ea typeface="+mn-lt"/>
                <a:cs typeface="+mn-lt"/>
              </a:rPr>
              <a:t>Pages edition from the Eau Claire Extension Office.</a:t>
            </a:r>
          </a:p>
          <a:p>
            <a:r>
              <a:rPr lang="en-US" sz="1800" dirty="0">
                <a:ea typeface="+mn-lt"/>
                <a:cs typeface="+mn-lt"/>
              </a:rPr>
              <a:t>Some recommendations have been pushed to a later week to account for our Hardiness Zone 4a and 4b.  </a:t>
            </a:r>
          </a:p>
          <a:p>
            <a:endParaRPr lang="en-US" sz="1800" b="1" dirty="0">
              <a:cs typeface="Calibri"/>
            </a:endParaRPr>
          </a:p>
          <a:p>
            <a:endParaRPr lang="en-US" sz="1200" dirty="0">
              <a:cs typeface="Calibri"/>
            </a:endParaRPr>
          </a:p>
        </p:txBody>
      </p:sp>
      <p:sp>
        <p:nvSpPr>
          <p:cNvPr id="4" name="TextBox 3">
            <a:extLst>
              <a:ext uri="{FF2B5EF4-FFF2-40B4-BE49-F238E27FC236}">
                <a16:creationId xmlns:a16="http://schemas.microsoft.com/office/drawing/2014/main" xmlns="" id="{7378E859-6DEF-4E7C-8621-3B4E2E6B8436}"/>
              </a:ext>
            </a:extLst>
          </p:cNvPr>
          <p:cNvSpPr txBox="1"/>
          <p:nvPr/>
        </p:nvSpPr>
        <p:spPr>
          <a:xfrm>
            <a:off x="1145563" y="1154192"/>
            <a:ext cx="9900873" cy="1217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r>
              <a:rPr lang="en-US" sz="2400" b="1" dirty="0" smtClean="0">
                <a:latin typeface="Apple Chancery" charset="0"/>
                <a:ea typeface="Apple Chancery" charset="0"/>
                <a:cs typeface="Apple Chancery" charset="0"/>
              </a:rPr>
              <a:t>May is an exciting month.  </a:t>
            </a:r>
          </a:p>
          <a:p>
            <a:pPr algn="ctr">
              <a:lnSpc>
                <a:spcPct val="90000"/>
              </a:lnSpc>
              <a:spcBef>
                <a:spcPts val="1000"/>
              </a:spcBef>
            </a:pPr>
            <a:r>
              <a:rPr lang="en-US" sz="2400" b="1" dirty="0" smtClean="0">
                <a:latin typeface="Apple Chancery" charset="0"/>
                <a:ea typeface="Apple Chancery" charset="0"/>
                <a:cs typeface="Apple Chancery" charset="0"/>
              </a:rPr>
              <a:t>Plants and flowers are showing their colors, Spring rains and freshly plowed fields fill the air with comforting smells and signs of new life are everywhere.</a:t>
            </a:r>
          </a:p>
        </p:txBody>
      </p:sp>
      <p:pic>
        <p:nvPicPr>
          <p:cNvPr id="5" name="Picture 4"/>
          <p:cNvPicPr>
            <a:picLocks noChangeAspect="1"/>
          </p:cNvPicPr>
          <p:nvPr/>
        </p:nvPicPr>
        <p:blipFill>
          <a:blip r:embed="rId2"/>
          <a:stretch>
            <a:fillRect/>
          </a:stretch>
        </p:blipFill>
        <p:spPr>
          <a:xfrm>
            <a:off x="8105151" y="2488624"/>
            <a:ext cx="3240814" cy="2365917"/>
          </a:xfrm>
          <a:prstGeom prst="rect">
            <a:avLst/>
          </a:prstGeom>
          <a:effectLst>
            <a:softEdge rad="50800"/>
          </a:effectLst>
        </p:spPr>
      </p:pic>
      <p:pic>
        <p:nvPicPr>
          <p:cNvPr id="13" name="Picture 12"/>
          <p:cNvPicPr>
            <a:picLocks noChangeAspect="1"/>
          </p:cNvPicPr>
          <p:nvPr/>
        </p:nvPicPr>
        <p:blipFill>
          <a:blip r:embed="rId3"/>
          <a:stretch>
            <a:fillRect/>
          </a:stretch>
        </p:blipFill>
        <p:spPr>
          <a:xfrm>
            <a:off x="4343400" y="2763767"/>
            <a:ext cx="3505200" cy="2324100"/>
          </a:xfrm>
          <a:prstGeom prst="rect">
            <a:avLst/>
          </a:prstGeom>
          <a:effectLst>
            <a:softEdge rad="50800"/>
          </a:effectLst>
        </p:spPr>
      </p:pic>
      <p:pic>
        <p:nvPicPr>
          <p:cNvPr id="14" name="Picture 13"/>
          <p:cNvPicPr>
            <a:picLocks noChangeAspect="1"/>
          </p:cNvPicPr>
          <p:nvPr/>
        </p:nvPicPr>
        <p:blipFill>
          <a:blip r:embed="rId4"/>
          <a:stretch>
            <a:fillRect/>
          </a:stretch>
        </p:blipFill>
        <p:spPr>
          <a:xfrm>
            <a:off x="1379518" y="2488624"/>
            <a:ext cx="2540000" cy="2540000"/>
          </a:xfrm>
          <a:prstGeom prst="rect">
            <a:avLst/>
          </a:prstGeom>
          <a:effectLst>
            <a:softEdge rad="50800"/>
          </a:effectLst>
        </p:spPr>
      </p:pic>
      <p:sp>
        <p:nvSpPr>
          <p:cNvPr id="15" name="Title 1"/>
          <p:cNvSpPr txBox="1">
            <a:spLocks/>
          </p:cNvSpPr>
          <p:nvPr/>
        </p:nvSpPr>
        <p:spPr>
          <a:xfrm>
            <a:off x="1217592" y="4906642"/>
            <a:ext cx="2982115" cy="41552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000" dirty="0" smtClean="0"/>
              <a:t>Photo provided by Lois K.</a:t>
            </a:r>
            <a:endParaRPr lang="en-US" sz="2000" b="1" u="sng" dirty="0">
              <a:latin typeface="Apple Chancery" charset="0"/>
              <a:ea typeface="Apple Chancery" charset="0"/>
              <a:cs typeface="Apple Chancery" charset="0"/>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chemeClr val="accent1">
                  <a:lumMod val="20000"/>
                  <a:lumOff val="80000"/>
                  <a:shade val="30000"/>
                  <a:satMod val="115000"/>
                </a:schemeClr>
              </a:gs>
              <a:gs pos="25000">
                <a:schemeClr val="accent1">
                  <a:lumMod val="20000"/>
                  <a:lumOff val="80000"/>
                  <a:shade val="67500"/>
                  <a:satMod val="115000"/>
                </a:schemeClr>
              </a:gs>
              <a:gs pos="100000">
                <a:schemeClr val="accent1">
                  <a:lumMod val="20000"/>
                  <a:lumOff val="80000"/>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8A339EB-CD0D-45E0-B4E7-90C9A945A3D7}"/>
              </a:ext>
            </a:extLst>
          </p:cNvPr>
          <p:cNvSpPr>
            <a:spLocks noGrp="1"/>
          </p:cNvSpPr>
          <p:nvPr>
            <p:ph type="ctrTitle"/>
          </p:nvPr>
        </p:nvSpPr>
        <p:spPr>
          <a:xfrm>
            <a:off x="4828041" y="-43543"/>
            <a:ext cx="2783568" cy="920750"/>
          </a:xfrm>
        </p:spPr>
        <p:txBody>
          <a:bodyPr>
            <a:normAutofit/>
          </a:bodyPr>
          <a:lstStyle/>
          <a:p>
            <a:r>
              <a:rPr lang="en-US" sz="4800" b="1" u="sng" dirty="0" smtClean="0">
                <a:latin typeface="Georgia"/>
                <a:cs typeface="Calibri Light"/>
              </a:rPr>
              <a:t>May</a:t>
            </a:r>
            <a:endParaRPr lang="en-US" sz="4800" b="1" dirty="0">
              <a:latin typeface="Georgia"/>
              <a:cs typeface="Calibri Light"/>
            </a:endParaRPr>
          </a:p>
        </p:txBody>
      </p:sp>
      <p:sp>
        <p:nvSpPr>
          <p:cNvPr id="3" name="Subtitle 2">
            <a:extLst>
              <a:ext uri="{FF2B5EF4-FFF2-40B4-BE49-F238E27FC236}">
                <a16:creationId xmlns:a16="http://schemas.microsoft.com/office/drawing/2014/main" xmlns="" id="{25B58B26-E695-4F9D-A4BE-2C2FD9A69EF3}"/>
              </a:ext>
            </a:extLst>
          </p:cNvPr>
          <p:cNvSpPr>
            <a:spLocks noGrp="1"/>
          </p:cNvSpPr>
          <p:nvPr>
            <p:ph type="subTitle" idx="1"/>
          </p:nvPr>
        </p:nvSpPr>
        <p:spPr>
          <a:xfrm>
            <a:off x="828675" y="1116013"/>
            <a:ext cx="4438650" cy="5275262"/>
          </a:xfrm>
        </p:spPr>
        <p:txBody>
          <a:bodyPr vert="horz" lIns="91440" tIns="45720" rIns="91440" bIns="45720" rtlCol="0" anchor="t">
            <a:normAutofit/>
          </a:bodyPr>
          <a:lstStyle/>
          <a:p>
            <a:endParaRPr lang="en-US" b="1" dirty="0">
              <a:ea typeface="+mn-lt"/>
              <a:cs typeface="+mn-lt"/>
            </a:endParaRPr>
          </a:p>
          <a:p>
            <a:endParaRPr lang="en-US" b="1" dirty="0">
              <a:ea typeface="+mn-lt"/>
              <a:cs typeface="+mn-lt"/>
            </a:endParaRPr>
          </a:p>
        </p:txBody>
      </p:sp>
      <p:sp>
        <p:nvSpPr>
          <p:cNvPr id="4" name="TextBox 3">
            <a:extLst>
              <a:ext uri="{FF2B5EF4-FFF2-40B4-BE49-F238E27FC236}">
                <a16:creationId xmlns:a16="http://schemas.microsoft.com/office/drawing/2014/main" xmlns="" id="{148B2605-B033-429B-ADF7-8A481C0E5335}"/>
              </a:ext>
            </a:extLst>
          </p:cNvPr>
          <p:cNvSpPr txBox="1"/>
          <p:nvPr/>
        </p:nvSpPr>
        <p:spPr>
          <a:xfrm>
            <a:off x="209550" y="1163698"/>
            <a:ext cx="1177290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r>
              <a:rPr lang="en-US" dirty="0" smtClean="0"/>
              <a:t>Set out your Hummingbird feeders in early May.  See the last page for a page from the April ”Over the Garden Gate” Newsletter for information on hummingbirds from the Fall District meeting speaker Larry Keller with his advice written by a Lake Wissota Garden Club member.  </a:t>
            </a:r>
          </a:p>
          <a:p>
            <a:pPr marL="285750" indent="-285750">
              <a:buFont typeface="Wingdings"/>
              <a:buChar char="q"/>
            </a:pPr>
            <a:endParaRPr lang="en-US" dirty="0"/>
          </a:p>
          <a:p>
            <a:pPr marL="285750" indent="-285750">
              <a:buFont typeface="Wingdings"/>
              <a:buChar char="q"/>
            </a:pPr>
            <a:r>
              <a:rPr lang="en-US" dirty="0" smtClean="0"/>
              <a:t>Watch for honey bee swarms.  May and June are prime months for bee hives to split and find a new location.  If you see a swarm be patient, they are just resting as they are traveling to their new location. They usually hang around for a few minutes to a couple days, and then move on to their final home.  You can always call Jen Rogalski in the club and she will come and get them.  It is a beekeepers delight to catch a swarm.   </a:t>
            </a:r>
            <a:endParaRPr lang="en-US" dirty="0"/>
          </a:p>
          <a:p>
            <a:pPr marL="285750" indent="-285750">
              <a:buFont typeface="Wingdings"/>
              <a:buChar char="q"/>
            </a:pPr>
            <a:endParaRPr lang="en-US" dirty="0" smtClean="0"/>
          </a:p>
          <a:p>
            <a:pPr marL="285750" indent="-285750">
              <a:buFont typeface="Wingdings"/>
              <a:buChar char="q"/>
            </a:pPr>
            <a:r>
              <a:rPr lang="en-US" dirty="0" smtClean="0"/>
              <a:t>If </a:t>
            </a:r>
            <a:r>
              <a:rPr lang="en-US" dirty="0"/>
              <a:t>you are going to treat any ash trees on your property, late April to mid-May is the time to do it. Use an insecticide containing imidicloprid mixed in a bucket according to directions and then drench the soil within 18 inches of the trunk all the way around. Plan to do this every year for the remainder of the tree’s functional life</a:t>
            </a:r>
            <a:r>
              <a:rPr lang="en-US" dirty="0" smtClean="0"/>
              <a:t>.</a:t>
            </a:r>
          </a:p>
          <a:p>
            <a:pPr marL="285750" indent="-285750">
              <a:buFont typeface="Wingdings"/>
              <a:buChar char="q"/>
            </a:pPr>
            <a:endParaRPr lang="en-US" dirty="0">
              <a:ea typeface="+mn-lt"/>
              <a:cs typeface="+mn-lt"/>
            </a:endParaRPr>
          </a:p>
          <a:p>
            <a:pPr marL="285750" indent="-285750">
              <a:buFont typeface="Wingdings"/>
              <a:buChar char="q"/>
            </a:pPr>
            <a:r>
              <a:rPr lang="en-US" dirty="0" smtClean="0"/>
              <a:t>If you didn't</a:t>
            </a:r>
            <a:r>
              <a:rPr lang="mr-IN" dirty="0" smtClean="0"/>
              <a:t>’</a:t>
            </a:r>
            <a:r>
              <a:rPr lang="en-US" dirty="0" smtClean="0"/>
              <a:t>t do in April because of a snow fall</a:t>
            </a:r>
            <a:r>
              <a:rPr lang="mr-IN" dirty="0" smtClean="0"/>
              <a:t>…</a:t>
            </a:r>
            <a:r>
              <a:rPr lang="en-US" dirty="0" smtClean="0"/>
              <a:t>scout </a:t>
            </a:r>
            <a:r>
              <a:rPr lang="en-US" dirty="0"/>
              <a:t>the lawn for bare patches.  Rake up dead plants and debris and work up the soil.  Sow grass seed now so it can fill-in and </a:t>
            </a:r>
            <a:r>
              <a:rPr lang="en-US" dirty="0" smtClean="0"/>
              <a:t>out-compete </a:t>
            </a:r>
            <a:r>
              <a:rPr lang="en-US" dirty="0"/>
              <a:t>the crabgrass seed that will germinate soon, too.</a:t>
            </a:r>
            <a:r>
              <a:rPr lang="en-US" dirty="0">
                <a:ea typeface="+mn-lt"/>
                <a:cs typeface="+mn-lt"/>
              </a:rPr>
              <a:t> </a:t>
            </a:r>
            <a:endParaRPr lang="en-US" dirty="0">
              <a:cs typeface="Calibri"/>
            </a:endParaRPr>
          </a:p>
          <a:p>
            <a:endParaRPr lang="en-US" dirty="0">
              <a:ea typeface="+mn-lt"/>
              <a:cs typeface="+mn-lt"/>
            </a:endParaRPr>
          </a:p>
          <a:p>
            <a:pPr marL="285750" indent="-285750">
              <a:buFont typeface="Wingdings"/>
              <a:buChar char="q"/>
            </a:pPr>
            <a:r>
              <a:rPr lang="en-US" dirty="0"/>
              <a:t>If you choose to use a crabgrass preventer instead of reseeding, spot treat only problem areas rather than using combination fertilizers with crabgrass preventers.  Crabgrass will not grow in shade or anywhere the lawn is healthy.  Treatment of the entire lawn is therefore seldom necessary</a:t>
            </a:r>
            <a:r>
              <a:rPr lang="en-US" dirty="0" smtClean="0"/>
              <a:t>.</a:t>
            </a:r>
          </a:p>
        </p:txBody>
      </p:sp>
      <p:pic>
        <p:nvPicPr>
          <p:cNvPr id="5" name="Picture 4"/>
          <p:cNvPicPr>
            <a:picLocks noChangeAspect="1"/>
          </p:cNvPicPr>
          <p:nvPr/>
        </p:nvPicPr>
        <p:blipFill>
          <a:blip r:embed="rId2"/>
          <a:stretch>
            <a:fillRect/>
          </a:stretch>
        </p:blipFill>
        <p:spPr>
          <a:xfrm>
            <a:off x="2865891" y="150303"/>
            <a:ext cx="1962150" cy="1035050"/>
          </a:xfrm>
          <a:prstGeom prst="rect">
            <a:avLst/>
          </a:prstGeom>
          <a:effectLst>
            <a:softEdge rad="25400"/>
          </a:effectLst>
        </p:spPr>
      </p:pic>
      <p:pic>
        <p:nvPicPr>
          <p:cNvPr id="7" name="Picture 6"/>
          <p:cNvPicPr>
            <a:picLocks noChangeAspect="1"/>
          </p:cNvPicPr>
          <p:nvPr/>
        </p:nvPicPr>
        <p:blipFill>
          <a:blip r:embed="rId3"/>
          <a:stretch>
            <a:fillRect/>
          </a:stretch>
        </p:blipFill>
        <p:spPr>
          <a:xfrm rot="1345376">
            <a:off x="7549678" y="275840"/>
            <a:ext cx="1299220" cy="783976"/>
          </a:xfrm>
          <a:prstGeom prst="rect">
            <a:avLst/>
          </a:prstGeom>
          <a:effectLst>
            <a:softEdge rad="25400"/>
          </a:effectLst>
        </p:spPr>
      </p:pic>
    </p:spTree>
    <p:extLst>
      <p:ext uri="{BB962C8B-B14F-4D97-AF65-F5344CB8AC3E}">
        <p14:creationId xmlns:p14="http://schemas.microsoft.com/office/powerpoint/2010/main" val="2117095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239125" y="126532"/>
            <a:ext cx="3807592" cy="3631220"/>
          </a:xfrm>
          <a:prstGeom prst="rect">
            <a:avLst/>
          </a:prstGeom>
          <a:gradFill>
            <a:gsLst>
              <a:gs pos="84000">
                <a:srgbClr val="FFC000"/>
              </a:gs>
              <a:gs pos="11000">
                <a:schemeClr val="accent1">
                  <a:lumMod val="5000"/>
                  <a:lumOff val="95000"/>
                </a:schemeClr>
              </a:gs>
              <a:gs pos="100000">
                <a:srgbClr val="92D050"/>
              </a:gs>
              <a:gs pos="97000">
                <a:srgbClr val="92D050"/>
              </a:gs>
              <a:gs pos="100000">
                <a:srgbClr val="92D05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93081" y="126531"/>
            <a:ext cx="4154423" cy="4132903"/>
          </a:xfrm>
          <a:prstGeom prst="rect">
            <a:avLst/>
          </a:prstGeom>
          <a:gradFill>
            <a:gsLst>
              <a:gs pos="86000">
                <a:srgbClr val="92D050"/>
              </a:gs>
              <a:gs pos="11000">
                <a:schemeClr val="accent1">
                  <a:lumMod val="5000"/>
                  <a:lumOff val="95000"/>
                </a:schemeClr>
              </a:gs>
              <a:gs pos="89000">
                <a:srgbClr val="92D050"/>
              </a:gs>
              <a:gs pos="91000">
                <a:srgbClr val="92D050"/>
              </a:gs>
              <a:gs pos="100000">
                <a:srgbClr val="92D05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8A339EB-CD0D-45E0-B4E7-90C9A945A3D7}"/>
              </a:ext>
            </a:extLst>
          </p:cNvPr>
          <p:cNvSpPr>
            <a:spLocks noGrp="1"/>
          </p:cNvSpPr>
          <p:nvPr>
            <p:ph type="ctrTitle"/>
          </p:nvPr>
        </p:nvSpPr>
        <p:spPr>
          <a:xfrm>
            <a:off x="4247505" y="100791"/>
            <a:ext cx="3634370" cy="920750"/>
          </a:xfrm>
        </p:spPr>
        <p:txBody>
          <a:bodyPr>
            <a:normAutofit/>
          </a:bodyPr>
          <a:lstStyle/>
          <a:p>
            <a:r>
              <a:rPr lang="en-US" sz="4800" b="1" u="sng" dirty="0">
                <a:latin typeface="Georgia"/>
                <a:ea typeface="+mj-lt"/>
                <a:cs typeface="+mj-lt"/>
              </a:rPr>
              <a:t>First Week</a:t>
            </a:r>
            <a:endParaRPr lang="en-US" sz="4800" u="sng" dirty="0">
              <a:latin typeface="Georgia"/>
            </a:endParaRPr>
          </a:p>
        </p:txBody>
      </p:sp>
      <p:sp>
        <p:nvSpPr>
          <p:cNvPr id="4" name="TextBox 3">
            <a:extLst>
              <a:ext uri="{FF2B5EF4-FFF2-40B4-BE49-F238E27FC236}">
                <a16:creationId xmlns:a16="http://schemas.microsoft.com/office/drawing/2014/main" xmlns="" id="{148B2605-B033-429B-ADF7-8A481C0E5335}"/>
              </a:ext>
            </a:extLst>
          </p:cNvPr>
          <p:cNvSpPr txBox="1"/>
          <p:nvPr/>
        </p:nvSpPr>
        <p:spPr>
          <a:xfrm>
            <a:off x="419100" y="828675"/>
            <a:ext cx="116014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q"/>
            </a:pPr>
            <a:endParaRPr lang="en-US" dirty="0">
              <a:ea typeface="+mn-lt"/>
              <a:cs typeface="+mn-lt"/>
            </a:endParaRPr>
          </a:p>
        </p:txBody>
      </p:sp>
      <p:sp>
        <p:nvSpPr>
          <p:cNvPr id="5" name="TextBox 4">
            <a:extLst>
              <a:ext uri="{FF2B5EF4-FFF2-40B4-BE49-F238E27FC236}">
                <a16:creationId xmlns:a16="http://schemas.microsoft.com/office/drawing/2014/main" xmlns="" id="{FBB387AD-6175-477E-84CD-BF034B18750B}"/>
              </a:ext>
            </a:extLst>
          </p:cNvPr>
          <p:cNvSpPr txBox="1"/>
          <p:nvPr/>
        </p:nvSpPr>
        <p:spPr>
          <a:xfrm>
            <a:off x="93082" y="212726"/>
            <a:ext cx="4031008"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charset="2"/>
              <a:buChar char="q"/>
            </a:pPr>
            <a:r>
              <a:rPr lang="en-US" dirty="0"/>
              <a:t>If your lawn needs dethatching or core aerating accomplish these now while the grass is growing </a:t>
            </a:r>
            <a:r>
              <a:rPr lang="en-US" dirty="0" smtClean="0"/>
              <a:t>rapidly </a:t>
            </a:r>
            <a:r>
              <a:rPr lang="en-US" dirty="0"/>
              <a:t>due to the moist, cool spring weather. Core aerating is the preferred treatment for lawns on heavy clay soils that suffer from compaction, lumpiness, thinning and thatch. </a:t>
            </a:r>
            <a:endParaRPr lang="en-US" dirty="0" smtClean="0"/>
          </a:p>
          <a:p>
            <a:pPr marL="285750" indent="-285750">
              <a:buFont typeface="Wingdings" charset="2"/>
              <a:buChar char="q"/>
            </a:pPr>
            <a:endParaRPr lang="en-US" dirty="0" smtClean="0"/>
          </a:p>
          <a:p>
            <a:pPr marL="285750" indent="-285750">
              <a:buFont typeface="Wingdings" charset="2"/>
              <a:buChar char="q"/>
            </a:pPr>
            <a:r>
              <a:rPr lang="en-US" dirty="0" smtClean="0"/>
              <a:t>Here’s a good video </a:t>
            </a:r>
            <a:r>
              <a:rPr lang="en-US" dirty="0" smtClean="0">
                <a:hlinkClick r:id="rId2"/>
              </a:rPr>
              <a:t>Managing your lawn the Wisconsin Way</a:t>
            </a:r>
            <a:endParaRPr lang="en-US" dirty="0" smtClean="0"/>
          </a:p>
          <a:p>
            <a:pPr marL="285750" indent="-285750">
              <a:buFont typeface="Wingdings" charset="2"/>
              <a:buChar char="q"/>
            </a:pPr>
            <a:endParaRPr lang="en-US" dirty="0" smtClean="0"/>
          </a:p>
          <a:p>
            <a:pPr marL="285750" indent="-285750">
              <a:buFont typeface="Wingdings" charset="2"/>
              <a:buChar char="q"/>
            </a:pPr>
            <a:r>
              <a:rPr lang="en-US" dirty="0" smtClean="0">
                <a:hlinkClick r:id="rId3"/>
              </a:rPr>
              <a:t>Wisconsin Lawn Care</a:t>
            </a:r>
            <a:endParaRPr lang="en-US" dirty="0">
              <a:effectLst/>
            </a:endParaRPr>
          </a:p>
          <a:p>
            <a:pPr marL="285750" indent="-285750">
              <a:buFont typeface="Wingdings" charset="2"/>
              <a:buChar char="q"/>
            </a:pPr>
            <a:endParaRPr lang="en-US" dirty="0">
              <a:effectLst/>
            </a:endParaRPr>
          </a:p>
        </p:txBody>
      </p:sp>
      <p:sp>
        <p:nvSpPr>
          <p:cNvPr id="8" name="TextBox 7"/>
          <p:cNvSpPr txBox="1"/>
          <p:nvPr/>
        </p:nvSpPr>
        <p:spPr>
          <a:xfrm>
            <a:off x="5773281" y="4549676"/>
            <a:ext cx="6418719" cy="2308324"/>
          </a:xfrm>
          <a:prstGeom prst="rect">
            <a:avLst/>
          </a:prstGeom>
          <a:noFill/>
        </p:spPr>
        <p:txBody>
          <a:bodyPr wrap="square" rtlCol="0">
            <a:spAutoFit/>
          </a:bodyPr>
          <a:lstStyle/>
          <a:p>
            <a:pPr marL="285750" indent="-285750">
              <a:buFont typeface="Wingdings" charset="2"/>
              <a:buChar char="q"/>
            </a:pPr>
            <a:r>
              <a:rPr lang="en-US" dirty="0"/>
              <a:t>Purchase and plant trees and shrubs now.  Prepare planting holes for balled and burlapped and container-grown plants twice as wide as the root ball.  Do NOT disturb the soil at the bottom of the hole, however, to prevent settling later on.  Backfill with the same soil you removed – do not mix with soil amendments such as </a:t>
            </a:r>
            <a:r>
              <a:rPr lang="en-US" dirty="0" smtClean="0"/>
              <a:t>peat moss</a:t>
            </a:r>
            <a:r>
              <a:rPr lang="en-US" dirty="0"/>
              <a:t>.  Wait until the end of the second year to fertilize new plantings.  Mulch the entire </a:t>
            </a:r>
            <a:r>
              <a:rPr lang="en-US" dirty="0" smtClean="0"/>
              <a:t>root zone </a:t>
            </a:r>
            <a:r>
              <a:rPr lang="en-US" dirty="0"/>
              <a:t>with 4″ of organic matter.</a:t>
            </a:r>
          </a:p>
        </p:txBody>
      </p:sp>
      <p:sp>
        <p:nvSpPr>
          <p:cNvPr id="10" name="TextBox 9"/>
          <p:cNvSpPr txBox="1"/>
          <p:nvPr/>
        </p:nvSpPr>
        <p:spPr>
          <a:xfrm>
            <a:off x="4247504" y="2574479"/>
            <a:ext cx="3828204" cy="2031325"/>
          </a:xfrm>
          <a:prstGeom prst="rect">
            <a:avLst/>
          </a:prstGeom>
          <a:noFill/>
        </p:spPr>
        <p:txBody>
          <a:bodyPr wrap="square" rtlCol="0">
            <a:spAutoFit/>
          </a:bodyPr>
          <a:lstStyle/>
          <a:p>
            <a:pPr marL="285750" indent="-285750">
              <a:buFont typeface="Wingdings" charset="2"/>
              <a:buChar char="q"/>
            </a:pPr>
            <a:r>
              <a:rPr lang="en-US" dirty="0"/>
              <a:t>You can still start seeds indoors of Brussels sprouts, okra, pumpkin, cucumber, winter squash, melons, eggplant, pepper, and tomato.  Sow vine crops in individual peat pots since these do not transplant well if roots are disturbed.</a:t>
            </a:r>
          </a:p>
        </p:txBody>
      </p:sp>
      <p:sp>
        <p:nvSpPr>
          <p:cNvPr id="11" name="TextBox 10"/>
          <p:cNvSpPr txBox="1"/>
          <p:nvPr/>
        </p:nvSpPr>
        <p:spPr>
          <a:xfrm>
            <a:off x="8239125" y="293656"/>
            <a:ext cx="3807592" cy="2862322"/>
          </a:xfrm>
          <a:prstGeom prst="rect">
            <a:avLst/>
          </a:prstGeom>
          <a:noFill/>
        </p:spPr>
        <p:txBody>
          <a:bodyPr wrap="square" rtlCol="0">
            <a:spAutoFit/>
          </a:bodyPr>
          <a:lstStyle/>
          <a:p>
            <a:pPr marL="285750" indent="-285750">
              <a:buFont typeface="Wingdings" charset="2"/>
              <a:buChar char="q"/>
            </a:pPr>
            <a:r>
              <a:rPr lang="en-US" dirty="0"/>
              <a:t>Examine fruit trees and ornamental crabapples and cherries for clusters of tiny, hairy, Eastern tent caterpillars.  Remove and destroy or prune out limbs where they are nesting.  Or use the botanical insecticide B.t. (Bacillus thuringiensis) while they are still small</a:t>
            </a:r>
            <a:r>
              <a:rPr lang="en-US" dirty="0" smtClean="0"/>
              <a:t>.</a:t>
            </a:r>
            <a:endParaRPr lang="en-US" dirty="0"/>
          </a:p>
          <a:p>
            <a:r>
              <a:rPr lang="en-US" dirty="0" smtClean="0">
                <a:hlinkClick r:id="rId4"/>
              </a:rPr>
              <a:t>Eastern Tent Caterpillars</a:t>
            </a:r>
            <a:endParaRPr lang="en-US" dirty="0"/>
          </a:p>
        </p:txBody>
      </p:sp>
      <p:pic>
        <p:nvPicPr>
          <p:cNvPr id="6" name="Picture 5"/>
          <p:cNvPicPr>
            <a:picLocks noChangeAspect="1"/>
          </p:cNvPicPr>
          <p:nvPr/>
        </p:nvPicPr>
        <p:blipFill>
          <a:blip r:embed="rId5"/>
          <a:stretch>
            <a:fillRect/>
          </a:stretch>
        </p:blipFill>
        <p:spPr>
          <a:xfrm>
            <a:off x="6008035" y="1043665"/>
            <a:ext cx="1378721" cy="1378721"/>
          </a:xfrm>
          <a:prstGeom prst="rect">
            <a:avLst/>
          </a:prstGeom>
        </p:spPr>
      </p:pic>
      <p:pic>
        <p:nvPicPr>
          <p:cNvPr id="9" name="Picture 8"/>
          <p:cNvPicPr>
            <a:picLocks noChangeAspect="1"/>
          </p:cNvPicPr>
          <p:nvPr/>
        </p:nvPicPr>
        <p:blipFill>
          <a:blip r:embed="rId6"/>
          <a:stretch>
            <a:fillRect/>
          </a:stretch>
        </p:blipFill>
        <p:spPr>
          <a:xfrm>
            <a:off x="4604755" y="989513"/>
            <a:ext cx="1168526" cy="1560043"/>
          </a:xfrm>
          <a:prstGeom prst="rect">
            <a:avLst/>
          </a:prstGeom>
        </p:spPr>
      </p:pic>
      <p:pic>
        <p:nvPicPr>
          <p:cNvPr id="17" name="Picture 16"/>
          <p:cNvPicPr>
            <a:picLocks noChangeAspect="1"/>
          </p:cNvPicPr>
          <p:nvPr/>
        </p:nvPicPr>
        <p:blipFill>
          <a:blip r:embed="rId7"/>
          <a:stretch>
            <a:fillRect/>
          </a:stretch>
        </p:blipFill>
        <p:spPr>
          <a:xfrm>
            <a:off x="10354692" y="3095216"/>
            <a:ext cx="1744576" cy="1453813"/>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25400"/>
          </a:effectLst>
        </p:spPr>
      </p:pic>
      <p:sp>
        <p:nvSpPr>
          <p:cNvPr id="19" name="TextBox 18"/>
          <p:cNvSpPr txBox="1"/>
          <p:nvPr/>
        </p:nvSpPr>
        <p:spPr>
          <a:xfrm>
            <a:off x="11226980" y="3087635"/>
            <a:ext cx="901446" cy="369332"/>
          </a:xfrm>
          <a:prstGeom prst="rect">
            <a:avLst/>
          </a:prstGeom>
          <a:noFill/>
        </p:spPr>
        <p:txBody>
          <a:bodyPr wrap="square" rtlCol="0">
            <a:spAutoFit/>
          </a:bodyPr>
          <a:lstStyle/>
          <a:p>
            <a:r>
              <a:rPr lang="en-US" dirty="0" smtClean="0"/>
              <a:t>YUCK !!</a:t>
            </a:r>
            <a:endParaRPr lang="en-US" dirty="0"/>
          </a:p>
        </p:txBody>
      </p:sp>
      <p:pic>
        <p:nvPicPr>
          <p:cNvPr id="21" name="Picture 20"/>
          <p:cNvPicPr>
            <a:picLocks noChangeAspect="1"/>
          </p:cNvPicPr>
          <p:nvPr/>
        </p:nvPicPr>
        <p:blipFill>
          <a:blip r:embed="rId8"/>
          <a:stretch>
            <a:fillRect/>
          </a:stretch>
        </p:blipFill>
        <p:spPr>
          <a:xfrm>
            <a:off x="637926" y="4436120"/>
            <a:ext cx="1653540" cy="2121208"/>
          </a:xfrm>
          <a:prstGeom prst="rect">
            <a:avLst/>
          </a:prstGeom>
          <a:effectLst>
            <a:softEdge rad="63500"/>
          </a:effectLst>
        </p:spPr>
      </p:pic>
      <p:sp>
        <p:nvSpPr>
          <p:cNvPr id="7" name="TextBox 6"/>
          <p:cNvSpPr txBox="1"/>
          <p:nvPr/>
        </p:nvSpPr>
        <p:spPr>
          <a:xfrm>
            <a:off x="0" y="6460943"/>
            <a:ext cx="3161990" cy="369332"/>
          </a:xfrm>
          <a:prstGeom prst="rect">
            <a:avLst/>
          </a:prstGeom>
          <a:noFill/>
        </p:spPr>
        <p:txBody>
          <a:bodyPr wrap="square" rtlCol="0">
            <a:spAutoFit/>
          </a:bodyPr>
          <a:lstStyle/>
          <a:p>
            <a:r>
              <a:rPr lang="en-US" dirty="0" smtClean="0">
                <a:cs typeface="Calibri"/>
              </a:rPr>
              <a:t>Honey bee swarm in a tree</a:t>
            </a:r>
            <a:endParaRPr lang="en-US" dirty="0">
              <a:cs typeface="Calibri"/>
            </a:endParaRPr>
          </a:p>
        </p:txBody>
      </p:sp>
      <p:pic>
        <p:nvPicPr>
          <p:cNvPr id="22" name="Picture 21"/>
          <p:cNvPicPr>
            <a:picLocks noChangeAspect="1"/>
          </p:cNvPicPr>
          <p:nvPr/>
        </p:nvPicPr>
        <p:blipFill>
          <a:blip r:embed="rId9"/>
          <a:stretch>
            <a:fillRect/>
          </a:stretch>
        </p:blipFill>
        <p:spPr>
          <a:xfrm>
            <a:off x="3001334" y="4757897"/>
            <a:ext cx="2391439" cy="1339206"/>
          </a:xfrm>
          <a:prstGeom prst="rect">
            <a:avLst/>
          </a:prstGeom>
          <a:effectLst>
            <a:softEdge rad="38100"/>
          </a:effectLst>
        </p:spPr>
      </p:pic>
      <p:sp>
        <p:nvSpPr>
          <p:cNvPr id="23" name="TextBox 22"/>
          <p:cNvSpPr txBox="1"/>
          <p:nvPr/>
        </p:nvSpPr>
        <p:spPr>
          <a:xfrm>
            <a:off x="2666508" y="6091611"/>
            <a:ext cx="3161990" cy="369332"/>
          </a:xfrm>
          <a:prstGeom prst="rect">
            <a:avLst/>
          </a:prstGeom>
          <a:noFill/>
        </p:spPr>
        <p:txBody>
          <a:bodyPr wrap="square" rtlCol="0">
            <a:spAutoFit/>
          </a:bodyPr>
          <a:lstStyle/>
          <a:p>
            <a:r>
              <a:rPr lang="en-US" dirty="0" smtClean="0">
                <a:cs typeface="Calibri"/>
              </a:rPr>
              <a:t>Honey bee swarm on a bench</a:t>
            </a:r>
            <a:endParaRPr lang="en-US" dirty="0">
              <a:cs typeface="Calibri"/>
            </a:endParaRPr>
          </a:p>
        </p:txBody>
      </p:sp>
      <p:pic>
        <p:nvPicPr>
          <p:cNvPr id="24" name="Picture 23"/>
          <p:cNvPicPr>
            <a:picLocks noChangeAspect="1"/>
          </p:cNvPicPr>
          <p:nvPr/>
        </p:nvPicPr>
        <p:blipFill>
          <a:blip r:embed="rId10"/>
          <a:stretch>
            <a:fillRect/>
          </a:stretch>
        </p:blipFill>
        <p:spPr>
          <a:xfrm rot="1913183">
            <a:off x="2408188" y="5360882"/>
            <a:ext cx="516640" cy="311751"/>
          </a:xfrm>
          <a:prstGeom prst="rect">
            <a:avLst/>
          </a:prstGeom>
        </p:spPr>
      </p:pic>
      <p:pic>
        <p:nvPicPr>
          <p:cNvPr id="25" name="Picture 24"/>
          <p:cNvPicPr>
            <a:picLocks noChangeAspect="1"/>
          </p:cNvPicPr>
          <p:nvPr/>
        </p:nvPicPr>
        <p:blipFill>
          <a:blip r:embed="rId10"/>
          <a:stretch>
            <a:fillRect/>
          </a:stretch>
        </p:blipFill>
        <p:spPr>
          <a:xfrm rot="941548">
            <a:off x="3300592" y="6432295"/>
            <a:ext cx="516640" cy="311751"/>
          </a:xfrm>
          <a:prstGeom prst="rect">
            <a:avLst/>
          </a:prstGeom>
        </p:spPr>
      </p:pic>
      <p:pic>
        <p:nvPicPr>
          <p:cNvPr id="26" name="Picture 25"/>
          <p:cNvPicPr>
            <a:picLocks noChangeAspect="1"/>
          </p:cNvPicPr>
          <p:nvPr/>
        </p:nvPicPr>
        <p:blipFill>
          <a:blip r:embed="rId10"/>
          <a:stretch>
            <a:fillRect/>
          </a:stretch>
        </p:blipFill>
        <p:spPr>
          <a:xfrm rot="764172">
            <a:off x="4252037" y="6421351"/>
            <a:ext cx="516640" cy="311751"/>
          </a:xfrm>
          <a:prstGeom prst="rect">
            <a:avLst/>
          </a:prstGeom>
        </p:spPr>
      </p:pic>
    </p:spTree>
    <p:extLst>
      <p:ext uri="{BB962C8B-B14F-4D97-AF65-F5344CB8AC3E}">
        <p14:creationId xmlns:p14="http://schemas.microsoft.com/office/powerpoint/2010/main" val="3641742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8145351" y="223469"/>
            <a:ext cx="3841859" cy="4069132"/>
          </a:xfrm>
          <a:prstGeom prst="rect">
            <a:avLst/>
          </a:prstGeom>
          <a:gradFill flip="none" rotWithShape="1">
            <a:gsLst>
              <a:gs pos="54000">
                <a:srgbClr val="CECDE6"/>
              </a:gs>
              <a:gs pos="98000">
                <a:srgbClr val="7030A0"/>
              </a:gs>
              <a:gs pos="100000">
                <a:srgbClr val="FF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06985" y="58876"/>
            <a:ext cx="3595687" cy="370271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8A339EB-CD0D-45E0-B4E7-90C9A945A3D7}"/>
              </a:ext>
            </a:extLst>
          </p:cNvPr>
          <p:cNvSpPr>
            <a:spLocks noGrp="1"/>
          </p:cNvSpPr>
          <p:nvPr>
            <p:ph type="ctrTitle"/>
          </p:nvPr>
        </p:nvSpPr>
        <p:spPr>
          <a:xfrm>
            <a:off x="3299885" y="223468"/>
            <a:ext cx="5076825" cy="920750"/>
          </a:xfrm>
        </p:spPr>
        <p:txBody>
          <a:bodyPr>
            <a:normAutofit/>
          </a:bodyPr>
          <a:lstStyle/>
          <a:p>
            <a:r>
              <a:rPr lang="en-US" sz="4800" b="1" u="sng" dirty="0">
                <a:latin typeface="Georgia"/>
                <a:ea typeface="+mj-lt"/>
                <a:cs typeface="+mj-lt"/>
              </a:rPr>
              <a:t>Second Week</a:t>
            </a:r>
            <a:endParaRPr lang="en-US" sz="4800" u="sng" dirty="0">
              <a:latin typeface="Georgia"/>
            </a:endParaRPr>
          </a:p>
        </p:txBody>
      </p:sp>
      <p:sp>
        <p:nvSpPr>
          <p:cNvPr id="3" name="Subtitle 2">
            <a:extLst>
              <a:ext uri="{FF2B5EF4-FFF2-40B4-BE49-F238E27FC236}">
                <a16:creationId xmlns:a16="http://schemas.microsoft.com/office/drawing/2014/main" xmlns="" id="{25B58B26-E695-4F9D-A4BE-2C2FD9A69EF3}"/>
              </a:ext>
            </a:extLst>
          </p:cNvPr>
          <p:cNvSpPr>
            <a:spLocks noGrp="1"/>
          </p:cNvSpPr>
          <p:nvPr>
            <p:ph type="subTitle" idx="1"/>
          </p:nvPr>
        </p:nvSpPr>
        <p:spPr>
          <a:xfrm>
            <a:off x="9272229" y="223468"/>
            <a:ext cx="2714981" cy="2557855"/>
          </a:xfrm>
        </p:spPr>
        <p:txBody>
          <a:bodyPr vert="horz" lIns="91440" tIns="45720" rIns="91440" bIns="45720" rtlCol="0" anchor="t">
            <a:noAutofit/>
          </a:bodyPr>
          <a:lstStyle/>
          <a:p>
            <a:pPr marL="342900" indent="-342900" algn="l">
              <a:buFont typeface="Wingdings" charset="2"/>
              <a:buChar char="q"/>
            </a:pPr>
            <a:r>
              <a:rPr lang="en-US" sz="1800" dirty="0"/>
              <a:t>Watch for creeping Charlie, also called ground ivy, to start flowering in the lawn and garden.  Hand-weeding is very helpful but seldom completely controls this vigorous weed.  </a:t>
            </a:r>
            <a:r>
              <a:rPr lang="en-US" sz="1800" dirty="0" smtClean="0"/>
              <a:t>Weed killers </a:t>
            </a:r>
            <a:r>
              <a:rPr lang="en-US" sz="1800" dirty="0"/>
              <a:t>containing 2,4-D (Weed-B-Gone and many others) have proven effective if applied at full bloom and again after the first frost.</a:t>
            </a:r>
            <a:endParaRPr lang="en-US" sz="1800" dirty="0">
              <a:ea typeface="+mn-lt"/>
              <a:cs typeface="+mn-lt"/>
            </a:endParaRPr>
          </a:p>
          <a:p>
            <a:endParaRPr lang="en-US" b="1" dirty="0">
              <a:ea typeface="+mn-lt"/>
              <a:cs typeface="+mn-lt"/>
            </a:endParaRPr>
          </a:p>
          <a:p>
            <a:endParaRPr lang="en-US" b="1" dirty="0">
              <a:ea typeface="+mn-lt"/>
              <a:cs typeface="+mn-lt"/>
            </a:endParaRPr>
          </a:p>
        </p:txBody>
      </p:sp>
      <p:sp>
        <p:nvSpPr>
          <p:cNvPr id="5" name="TextBox 4"/>
          <p:cNvSpPr txBox="1"/>
          <p:nvPr/>
        </p:nvSpPr>
        <p:spPr>
          <a:xfrm>
            <a:off x="124473" y="58876"/>
            <a:ext cx="2279893" cy="3693319"/>
          </a:xfrm>
          <a:prstGeom prst="rect">
            <a:avLst/>
          </a:prstGeom>
          <a:noFill/>
        </p:spPr>
        <p:txBody>
          <a:bodyPr wrap="square" rtlCol="0">
            <a:spAutoFit/>
          </a:bodyPr>
          <a:lstStyle/>
          <a:p>
            <a:pPr marL="285750" indent="-285750">
              <a:buFont typeface="Wingdings" charset="2"/>
              <a:buChar char="q"/>
            </a:pPr>
            <a:r>
              <a:rPr lang="en-US" dirty="0"/>
              <a:t>Outdoors you can sow seeds directly into the garden for beets, carrots, chard, kohlrabi, late cabbage, leaf lettuce, mustard, collards, turnips, radish, spinach, onion sets, onion seeds for bunching onions, peas, and potatoes.</a:t>
            </a:r>
          </a:p>
        </p:txBody>
      </p:sp>
      <p:sp>
        <p:nvSpPr>
          <p:cNvPr id="7" name="TextBox 6"/>
          <p:cNvSpPr txBox="1"/>
          <p:nvPr/>
        </p:nvSpPr>
        <p:spPr>
          <a:xfrm>
            <a:off x="132875" y="4471166"/>
            <a:ext cx="5314947" cy="2308324"/>
          </a:xfrm>
          <a:prstGeom prst="rect">
            <a:avLst/>
          </a:prstGeom>
          <a:gradFill>
            <a:gsLst>
              <a:gs pos="6000">
                <a:srgbClr val="CECDE6"/>
              </a:gs>
              <a:gs pos="98000">
                <a:srgbClr val="7030A0"/>
              </a:gs>
              <a:gs pos="93000">
                <a:srgbClr val="FFFF00">
                  <a:tint val="23500"/>
                  <a:satMod val="160000"/>
                </a:srgbClr>
              </a:gs>
            </a:gsLst>
            <a:lin ang="2700000" scaled="1"/>
          </a:gradFill>
          <a:ln>
            <a:solidFill>
              <a:schemeClr val="accent1">
                <a:shade val="50000"/>
              </a:schemeClr>
            </a:solidFill>
          </a:ln>
          <a:effectLst>
            <a:softEdge rad="0"/>
          </a:effectLst>
        </p:spPr>
        <p:txBody>
          <a:bodyPr wrap="square" rtlCol="0">
            <a:spAutoFit/>
          </a:bodyPr>
          <a:lstStyle/>
          <a:p>
            <a:pPr marL="285750" indent="-285750">
              <a:buFont typeface="Wingdings" charset="2"/>
              <a:buChar char="q"/>
            </a:pPr>
            <a:r>
              <a:rPr lang="en-US" dirty="0"/>
              <a:t>Although fall is the best time to control broadleaf weeds like dandelions, clover, thistle, and plantain, herbicides containing 2,4-D or three-way herbicides will be beneficial now if there is a serious weed problem or if you need to spot treat.  Wait until late September to use a weed and feed product since that is a better time for both the weed and the feed treatments</a:t>
            </a:r>
            <a:r>
              <a:rPr lang="en-US" dirty="0" smtClean="0"/>
              <a:t>.</a:t>
            </a:r>
            <a:endParaRPr lang="en-US" dirty="0"/>
          </a:p>
        </p:txBody>
      </p:sp>
      <p:sp>
        <p:nvSpPr>
          <p:cNvPr id="8" name="Rectangle 7"/>
          <p:cNvSpPr/>
          <p:nvPr/>
        </p:nvSpPr>
        <p:spPr>
          <a:xfrm>
            <a:off x="7898923" y="4633339"/>
            <a:ext cx="4069999" cy="2031325"/>
          </a:xfrm>
          <a:prstGeom prst="rect">
            <a:avLst/>
          </a:prstGeom>
        </p:spPr>
        <p:txBody>
          <a:bodyPr wrap="square">
            <a:spAutoFit/>
          </a:bodyPr>
          <a:lstStyle/>
          <a:p>
            <a:pPr marL="285750" indent="-285750">
              <a:buFont typeface="Wingdings" charset="2"/>
              <a:buChar char="q"/>
            </a:pPr>
            <a:r>
              <a:rPr lang="en-US" dirty="0"/>
              <a:t>Begin hardening-off frost tender plants now including vegetables, herbs, perennial and annual flowers that have been started indoors as well as summer flowering bulbs such as tuberous begonia, canna, dahlia, and caladium.</a:t>
            </a:r>
          </a:p>
        </p:txBody>
      </p:sp>
      <p:pic>
        <p:nvPicPr>
          <p:cNvPr id="4" name="Picture 3"/>
          <p:cNvPicPr>
            <a:picLocks noChangeAspect="1"/>
          </p:cNvPicPr>
          <p:nvPr/>
        </p:nvPicPr>
        <p:blipFill>
          <a:blip r:embed="rId2"/>
          <a:stretch>
            <a:fillRect/>
          </a:stretch>
        </p:blipFill>
        <p:spPr>
          <a:xfrm>
            <a:off x="2249824" y="793657"/>
            <a:ext cx="1204604" cy="1810198"/>
          </a:xfrm>
          <a:prstGeom prst="rect">
            <a:avLst/>
          </a:prstGeom>
        </p:spPr>
      </p:pic>
      <p:sp>
        <p:nvSpPr>
          <p:cNvPr id="18" name="TextBox 17"/>
          <p:cNvSpPr txBox="1"/>
          <p:nvPr/>
        </p:nvSpPr>
        <p:spPr>
          <a:xfrm>
            <a:off x="4363164" y="1205355"/>
            <a:ext cx="3853099" cy="1200329"/>
          </a:xfrm>
          <a:prstGeom prst="rect">
            <a:avLst/>
          </a:prstGeom>
          <a:noFill/>
        </p:spPr>
        <p:txBody>
          <a:bodyPr wrap="square" rtlCol="0">
            <a:spAutoFit/>
          </a:bodyPr>
          <a:lstStyle/>
          <a:p>
            <a:pPr marL="285750" indent="-285750">
              <a:buFont typeface="Wingdings" charset="2"/>
              <a:buChar char="q"/>
            </a:pPr>
            <a:r>
              <a:rPr lang="en-US" dirty="0"/>
              <a:t>Fertilize perennial flowers now as growth is beginning.  Most will only need fertilizing every three years and only at this time of year.</a:t>
            </a:r>
          </a:p>
        </p:txBody>
      </p:sp>
      <p:sp>
        <p:nvSpPr>
          <p:cNvPr id="21" name="TextBox 20"/>
          <p:cNvSpPr txBox="1"/>
          <p:nvPr/>
        </p:nvSpPr>
        <p:spPr>
          <a:xfrm>
            <a:off x="3671951" y="2439841"/>
            <a:ext cx="3775454" cy="2031325"/>
          </a:xfrm>
          <a:prstGeom prst="rect">
            <a:avLst/>
          </a:prstGeom>
          <a:noFill/>
        </p:spPr>
        <p:txBody>
          <a:bodyPr wrap="square" rtlCol="0">
            <a:spAutoFit/>
          </a:bodyPr>
          <a:lstStyle/>
          <a:p>
            <a:pPr marL="285750" indent="-285750">
              <a:buFont typeface="Wingdings" charset="2"/>
              <a:buChar char="q"/>
            </a:pPr>
            <a:r>
              <a:rPr lang="en-US" dirty="0"/>
              <a:t>Fertilize roses with one tablespoon of a complete, low nitrogen fertilizer after pruning. Repeat monthly or only after the first flush of blooms sometime in June.  Repeat later in the season only if foliage is pale.</a:t>
            </a:r>
          </a:p>
        </p:txBody>
      </p:sp>
      <p:pic>
        <p:nvPicPr>
          <p:cNvPr id="22" name="Picture 21"/>
          <p:cNvPicPr>
            <a:picLocks noChangeAspect="1"/>
          </p:cNvPicPr>
          <p:nvPr/>
        </p:nvPicPr>
        <p:blipFill>
          <a:blip r:embed="rId3"/>
          <a:stretch>
            <a:fillRect/>
          </a:stretch>
        </p:blipFill>
        <p:spPr>
          <a:xfrm>
            <a:off x="5899820" y="4071466"/>
            <a:ext cx="2017391" cy="1726820"/>
          </a:xfrm>
          <a:prstGeom prst="rect">
            <a:avLst/>
          </a:prstGeom>
          <a:solidFill>
            <a:srgbClr val="FFFF00"/>
          </a:solidFill>
          <a:effectLst>
            <a:softEdge rad="88900"/>
          </a:effectLst>
        </p:spPr>
      </p:pic>
      <p:pic>
        <p:nvPicPr>
          <p:cNvPr id="23" name="Picture 22"/>
          <p:cNvPicPr>
            <a:picLocks noChangeAspect="1"/>
          </p:cNvPicPr>
          <p:nvPr/>
        </p:nvPicPr>
        <p:blipFill>
          <a:blip r:embed="rId4"/>
          <a:stretch>
            <a:fillRect/>
          </a:stretch>
        </p:blipFill>
        <p:spPr>
          <a:xfrm>
            <a:off x="8193578" y="585064"/>
            <a:ext cx="1422230" cy="2133345"/>
          </a:xfrm>
          <a:prstGeom prst="rect">
            <a:avLst/>
          </a:prstGeom>
        </p:spPr>
      </p:pic>
      <p:sp>
        <p:nvSpPr>
          <p:cNvPr id="24" name="TextBox 23"/>
          <p:cNvSpPr txBox="1"/>
          <p:nvPr/>
        </p:nvSpPr>
        <p:spPr>
          <a:xfrm>
            <a:off x="8227209" y="2922087"/>
            <a:ext cx="1055966" cy="646331"/>
          </a:xfrm>
          <a:prstGeom prst="rect">
            <a:avLst/>
          </a:prstGeom>
          <a:noFill/>
        </p:spPr>
        <p:txBody>
          <a:bodyPr wrap="square" rtlCol="0">
            <a:spAutoFit/>
          </a:bodyPr>
          <a:lstStyle/>
          <a:p>
            <a:r>
              <a:rPr lang="en-US" dirty="0" smtClean="0">
                <a:hlinkClick r:id="rId5"/>
              </a:rPr>
              <a:t>Creeping Charlie</a:t>
            </a:r>
            <a:endParaRPr lang="en-US" dirty="0"/>
          </a:p>
        </p:txBody>
      </p:sp>
    </p:spTree>
    <p:extLst>
      <p:ext uri="{BB962C8B-B14F-4D97-AF65-F5344CB8AC3E}">
        <p14:creationId xmlns:p14="http://schemas.microsoft.com/office/powerpoint/2010/main" val="1318368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577914" y="5015710"/>
            <a:ext cx="2373237" cy="1579281"/>
          </a:xfrm>
          <a:prstGeom prst="rect">
            <a:avLst/>
          </a:prstGeom>
        </p:spPr>
      </p:pic>
      <p:pic>
        <p:nvPicPr>
          <p:cNvPr id="6" name="Picture 5"/>
          <p:cNvPicPr>
            <a:picLocks noChangeAspect="1"/>
          </p:cNvPicPr>
          <p:nvPr/>
        </p:nvPicPr>
        <p:blipFill>
          <a:blip r:embed="rId4"/>
          <a:stretch>
            <a:fillRect/>
          </a:stretch>
        </p:blipFill>
        <p:spPr>
          <a:xfrm>
            <a:off x="778002" y="2632519"/>
            <a:ext cx="2049272" cy="1516461"/>
          </a:xfrm>
          <a:prstGeom prst="rect">
            <a:avLst/>
          </a:prstGeom>
          <a:effectLst>
            <a:outerShdw dir="5400000" algn="ctr" rotWithShape="0">
              <a:srgbClr val="000000">
                <a:alpha val="4000"/>
              </a:srgbClr>
            </a:outerShdw>
          </a:effectLst>
        </p:spPr>
      </p:pic>
      <p:sp>
        <p:nvSpPr>
          <p:cNvPr id="2" name="Title 1">
            <a:extLst>
              <a:ext uri="{FF2B5EF4-FFF2-40B4-BE49-F238E27FC236}">
                <a16:creationId xmlns:a16="http://schemas.microsoft.com/office/drawing/2014/main" xmlns="" id="{48A339EB-CD0D-45E0-B4E7-90C9A945A3D7}"/>
              </a:ext>
            </a:extLst>
          </p:cNvPr>
          <p:cNvSpPr>
            <a:spLocks noGrp="1"/>
          </p:cNvSpPr>
          <p:nvPr>
            <p:ph type="ctrTitle"/>
          </p:nvPr>
        </p:nvSpPr>
        <p:spPr>
          <a:xfrm>
            <a:off x="3977159" y="216574"/>
            <a:ext cx="4395107" cy="920750"/>
          </a:xfrm>
        </p:spPr>
        <p:txBody>
          <a:bodyPr>
            <a:normAutofit/>
          </a:bodyPr>
          <a:lstStyle/>
          <a:p>
            <a:r>
              <a:rPr lang="en-US" sz="4800" b="1" u="sng" dirty="0">
                <a:latin typeface="Georgia"/>
                <a:ea typeface="+mj-lt"/>
                <a:cs typeface="+mj-lt"/>
              </a:rPr>
              <a:t>Third Week</a:t>
            </a:r>
            <a:endParaRPr lang="en-US" sz="4800" u="sng" dirty="0">
              <a:latin typeface="Georgia"/>
            </a:endParaRPr>
          </a:p>
        </p:txBody>
      </p:sp>
      <p:sp>
        <p:nvSpPr>
          <p:cNvPr id="3" name="Subtitle 2">
            <a:extLst>
              <a:ext uri="{FF2B5EF4-FFF2-40B4-BE49-F238E27FC236}">
                <a16:creationId xmlns:a16="http://schemas.microsoft.com/office/drawing/2014/main" xmlns="" id="{25B58B26-E695-4F9D-A4BE-2C2FD9A69EF3}"/>
              </a:ext>
            </a:extLst>
          </p:cNvPr>
          <p:cNvSpPr>
            <a:spLocks noGrp="1"/>
          </p:cNvSpPr>
          <p:nvPr>
            <p:ph type="subTitle" idx="1"/>
          </p:nvPr>
        </p:nvSpPr>
        <p:spPr>
          <a:xfrm>
            <a:off x="42019" y="4228675"/>
            <a:ext cx="4036489" cy="2366316"/>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a:solidFill>
              <a:schemeClr val="tx1"/>
            </a:solidFill>
          </a:ln>
        </p:spPr>
        <p:txBody>
          <a:bodyPr vert="horz" lIns="91440" tIns="45720" rIns="91440" bIns="45720" rtlCol="0" anchor="t">
            <a:noAutofit/>
          </a:bodyPr>
          <a:lstStyle/>
          <a:p>
            <a:pPr marL="285750" indent="-285750" algn="l">
              <a:buFont typeface="Wingdings" charset="2"/>
              <a:buChar char="q"/>
            </a:pPr>
            <a:r>
              <a:rPr lang="en-US" sz="1800" dirty="0"/>
              <a:t>Sow seeds outdoors of beans, okra, pumpkin, sweet corn, and watermelon.  Plant only partial rows of beans and sweet corn so that successive plantings can be done every week or two. Sweet corn should be planted in paired rows for good pollination. </a:t>
            </a:r>
            <a:r>
              <a:rPr lang="en-US" sz="1800" dirty="0" smtClean="0">
                <a:hlinkClick r:id="rId5"/>
              </a:rPr>
              <a:t>Growing Pumpkins in Wisconsin</a:t>
            </a:r>
            <a:endParaRPr lang="en-US" sz="1800" dirty="0"/>
          </a:p>
        </p:txBody>
      </p:sp>
      <p:sp>
        <p:nvSpPr>
          <p:cNvPr id="4" name="TextBox 3">
            <a:extLst>
              <a:ext uri="{FF2B5EF4-FFF2-40B4-BE49-F238E27FC236}">
                <a16:creationId xmlns:a16="http://schemas.microsoft.com/office/drawing/2014/main" xmlns="" id="{148B2605-B033-429B-ADF7-8A481C0E5335}"/>
              </a:ext>
            </a:extLst>
          </p:cNvPr>
          <p:cNvSpPr txBox="1"/>
          <p:nvPr/>
        </p:nvSpPr>
        <p:spPr>
          <a:xfrm>
            <a:off x="8174382" y="190733"/>
            <a:ext cx="4048917" cy="1754326"/>
          </a:xfrm>
          <a:prstGeom prst="rect">
            <a:avLst/>
          </a:prstGeom>
          <a:gradFill flip="none" rotWithShape="1">
            <a:gsLst>
              <a:gs pos="0">
                <a:srgbClr val="F5A3FF">
                  <a:shade val="30000"/>
                  <a:satMod val="115000"/>
                </a:srgbClr>
              </a:gs>
              <a:gs pos="50000">
                <a:srgbClr val="F5A3FF">
                  <a:shade val="67500"/>
                  <a:satMod val="115000"/>
                </a:srgbClr>
              </a:gs>
              <a:gs pos="100000">
                <a:srgbClr val="F5A3FF">
                  <a:shade val="100000"/>
                  <a:satMod val="115000"/>
                </a:srgbClr>
              </a:gs>
            </a:gsLst>
            <a:lin ang="8100000" scaled="1"/>
            <a:tileRect/>
          </a:gradFill>
          <a:ln w="19050">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charset="2"/>
              <a:buChar char="q"/>
            </a:pPr>
            <a:r>
              <a:rPr lang="en-US" dirty="0"/>
              <a:t>When chrysanthemums and asters reach 6 – 7 inches tall, start pinching off one-half inch of each stem. Continue pinching until July 1st to produce a bushy plant with lots of flowers.</a:t>
            </a:r>
          </a:p>
        </p:txBody>
      </p:sp>
      <p:sp>
        <p:nvSpPr>
          <p:cNvPr id="5" name="Rectangle 4"/>
          <p:cNvSpPr/>
          <p:nvPr/>
        </p:nvSpPr>
        <p:spPr>
          <a:xfrm>
            <a:off x="3895902" y="1084835"/>
            <a:ext cx="3737262" cy="3693319"/>
          </a:xfrm>
          <a:prstGeom prst="rect">
            <a:avLst/>
          </a:prstGeom>
          <a:solidFill>
            <a:schemeClr val="accent2">
              <a:lumMod val="40000"/>
              <a:lumOff val="60000"/>
            </a:schemeClr>
          </a:solidFill>
          <a:ln>
            <a:solidFill>
              <a:schemeClr val="tx1"/>
            </a:solidFill>
          </a:ln>
        </p:spPr>
        <p:txBody>
          <a:bodyPr wrap="square">
            <a:spAutoFit/>
          </a:bodyPr>
          <a:lstStyle/>
          <a:p>
            <a:pPr marL="285750" indent="-285750">
              <a:buFont typeface="Wingdings" charset="2"/>
              <a:buChar char="q"/>
            </a:pPr>
            <a:r>
              <a:rPr lang="en-US" dirty="0"/>
              <a:t>Plants of broccoli, cauliflower, early cabbage, Brussels sprouts, head lettuce, onions, and parsley can tolerate some frost and can be moved to the garden now.  </a:t>
            </a:r>
            <a:endParaRPr lang="en-US" dirty="0" smtClean="0"/>
          </a:p>
          <a:p>
            <a:pPr marL="285750" indent="-285750">
              <a:buFont typeface="Wingdings" charset="2"/>
              <a:buChar char="q"/>
            </a:pPr>
            <a:endParaRPr lang="en-US" dirty="0" smtClean="0"/>
          </a:p>
          <a:p>
            <a:pPr marL="285750" indent="-285750">
              <a:buFont typeface="Wingdings" charset="2"/>
              <a:buChar char="q"/>
            </a:pPr>
            <a:r>
              <a:rPr lang="en-US" dirty="0" smtClean="0"/>
              <a:t>Select </a:t>
            </a:r>
            <a:r>
              <a:rPr lang="en-US" dirty="0"/>
              <a:t>smaller rather than larger plants of the cole crops (broccoli, cauliflower, cabbage, Brussels sprouts) since overly mature plants exposed to low temperatures early in the season tend to bolt into flower too early.</a:t>
            </a:r>
          </a:p>
        </p:txBody>
      </p:sp>
      <p:sp>
        <p:nvSpPr>
          <p:cNvPr id="12" name="TextBox 11"/>
          <p:cNvSpPr txBox="1"/>
          <p:nvPr/>
        </p:nvSpPr>
        <p:spPr>
          <a:xfrm>
            <a:off x="8163550" y="2067739"/>
            <a:ext cx="3987800" cy="1200329"/>
          </a:xfrm>
          <a:prstGeom prst="rect">
            <a:avLst/>
          </a:prstGeom>
          <a:noFill/>
        </p:spPr>
        <p:txBody>
          <a:bodyPr wrap="square" rtlCol="0">
            <a:spAutoFit/>
          </a:bodyPr>
          <a:lstStyle/>
          <a:p>
            <a:pPr marL="285750" indent="-285750">
              <a:buFont typeface="Wingdings" charset="2"/>
              <a:buChar char="q"/>
            </a:pPr>
            <a:r>
              <a:rPr lang="en-US" dirty="0"/>
              <a:t>Gladiolus corms may be planted now.  Plant a few every 7 – 10 days until early July to assure a continuous </a:t>
            </a:r>
            <a:r>
              <a:rPr lang="en-US" dirty="0" smtClean="0"/>
              <a:t>cutting</a:t>
            </a:r>
            <a:r>
              <a:rPr lang="en-US" dirty="0"/>
              <a:t> </a:t>
            </a:r>
            <a:endParaRPr lang="en-US" dirty="0" smtClean="0"/>
          </a:p>
        </p:txBody>
      </p:sp>
      <p:sp>
        <p:nvSpPr>
          <p:cNvPr id="7" name="TextBox 6"/>
          <p:cNvSpPr txBox="1"/>
          <p:nvPr/>
        </p:nvSpPr>
        <p:spPr>
          <a:xfrm>
            <a:off x="9873049" y="3390749"/>
            <a:ext cx="2278301" cy="3416320"/>
          </a:xfrm>
          <a:prstGeom prst="rect">
            <a:avLst/>
          </a:prstGeom>
          <a:solidFill>
            <a:schemeClr val="bg1">
              <a:lumMod val="95000"/>
            </a:schemeClr>
          </a:solidFill>
          <a:ln>
            <a:solidFill>
              <a:schemeClr val="tx1"/>
            </a:solidFill>
            <a:prstDash val="dash"/>
          </a:ln>
        </p:spPr>
        <p:txBody>
          <a:bodyPr wrap="square" rtlCol="0">
            <a:spAutoFit/>
          </a:bodyPr>
          <a:lstStyle/>
          <a:p>
            <a:pPr marL="285750" indent="-285750">
              <a:buFont typeface="Wingdings" charset="2"/>
              <a:buChar char="q"/>
            </a:pPr>
            <a:r>
              <a:rPr lang="en-US" dirty="0"/>
              <a:t>Easter lilies that are finished flowering should not be planted into the garden but discarded in the trash. Most carry a non-symptomatic virus that then can be spread by insects to all other garden lilies.</a:t>
            </a:r>
          </a:p>
        </p:txBody>
      </p:sp>
      <p:sp>
        <p:nvSpPr>
          <p:cNvPr id="18" name="TextBox 17"/>
          <p:cNvSpPr txBox="1"/>
          <p:nvPr/>
        </p:nvSpPr>
        <p:spPr>
          <a:xfrm>
            <a:off x="42019" y="3468"/>
            <a:ext cx="3968552" cy="2585323"/>
          </a:xfrm>
          <a:prstGeom prst="rect">
            <a:avLst/>
          </a:prstGeom>
          <a:noFill/>
        </p:spPr>
        <p:txBody>
          <a:bodyPr wrap="square" rtlCol="0">
            <a:spAutoFit/>
          </a:bodyPr>
          <a:lstStyle/>
          <a:p>
            <a:pPr marL="285750" indent="-285750">
              <a:buFont typeface="Wingdings" charset="2"/>
              <a:buChar char="q"/>
            </a:pPr>
            <a:r>
              <a:rPr lang="en-US" dirty="0"/>
              <a:t>Plant strawberries, grapes, and raspberries.  Pinch-off flowers from newly planted strawberries to strengthen them. For everbearing and day-neutral varieties, do so for only 6 – 8 weeks. For </a:t>
            </a:r>
            <a:r>
              <a:rPr lang="en-US" dirty="0" smtClean="0"/>
              <a:t>June bearing</a:t>
            </a:r>
            <a:r>
              <a:rPr lang="en-US" dirty="0"/>
              <a:t>, do so all season </a:t>
            </a:r>
            <a:r>
              <a:rPr lang="en-US" dirty="0" smtClean="0"/>
              <a:t>long.</a:t>
            </a:r>
          </a:p>
          <a:p>
            <a:pPr marL="285750" indent="-285750">
              <a:buFont typeface="Wingdings" charset="2"/>
              <a:buChar char="q"/>
            </a:pPr>
            <a:r>
              <a:rPr lang="en-US" dirty="0" smtClean="0"/>
              <a:t>Visit </a:t>
            </a:r>
            <a:r>
              <a:rPr lang="en-US" dirty="0" smtClean="0">
                <a:hlinkClick r:id="rId6"/>
              </a:rPr>
              <a:t>UWEX bulletin A1597-“Growing Strawberries in Wisconsin”.</a:t>
            </a:r>
            <a:endParaRPr lang="en-US" dirty="0"/>
          </a:p>
        </p:txBody>
      </p:sp>
      <p:sp>
        <p:nvSpPr>
          <p:cNvPr id="22" name="TextBox 21"/>
          <p:cNvSpPr txBox="1"/>
          <p:nvPr/>
        </p:nvSpPr>
        <p:spPr>
          <a:xfrm>
            <a:off x="7535875" y="3390749"/>
            <a:ext cx="2255917" cy="3416320"/>
          </a:xfrm>
          <a:prstGeom prst="rect">
            <a:avLst/>
          </a:prstGeom>
          <a:solidFill>
            <a:srgbClr val="FFD6FA"/>
          </a:solidFill>
          <a:ln w="19050">
            <a:solidFill>
              <a:schemeClr val="tx1"/>
            </a:solidFill>
          </a:ln>
        </p:spPr>
        <p:txBody>
          <a:bodyPr wrap="square" rtlCol="0">
            <a:spAutoFit/>
          </a:bodyPr>
          <a:lstStyle/>
          <a:p>
            <a:pPr marL="285750" indent="-285750">
              <a:buFont typeface="Wingdings" charset="2"/>
              <a:buChar char="q"/>
            </a:pPr>
            <a:r>
              <a:rPr lang="en-US" dirty="0" smtClean="0"/>
              <a:t>Fertilize </a:t>
            </a:r>
            <a:r>
              <a:rPr lang="en-US" dirty="0"/>
              <a:t>peonies.  For larger blossoms, pinch off the secondary flower buds as they form. Insert </a:t>
            </a:r>
            <a:r>
              <a:rPr lang="en-US" dirty="0" smtClean="0"/>
              <a:t>2-3 </a:t>
            </a:r>
            <a:r>
              <a:rPr lang="en-US" dirty="0"/>
              <a:t>foot long twiggy sticks near the clump’s center to provide support to the developing stems</a:t>
            </a:r>
            <a:r>
              <a:rPr lang="en-US" dirty="0" smtClean="0"/>
              <a:t>.</a:t>
            </a:r>
            <a:endParaRPr lang="en-US" dirty="0"/>
          </a:p>
        </p:txBody>
      </p:sp>
    </p:spTree>
    <p:extLst>
      <p:ext uri="{BB962C8B-B14F-4D97-AF65-F5344CB8AC3E}">
        <p14:creationId xmlns:p14="http://schemas.microsoft.com/office/powerpoint/2010/main" val="472644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251699" y="789590"/>
            <a:ext cx="4729700" cy="363610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8A339EB-CD0D-45E0-B4E7-90C9A945A3D7}"/>
              </a:ext>
            </a:extLst>
          </p:cNvPr>
          <p:cNvSpPr>
            <a:spLocks noGrp="1"/>
          </p:cNvSpPr>
          <p:nvPr>
            <p:ph type="ctrTitle"/>
          </p:nvPr>
        </p:nvSpPr>
        <p:spPr>
          <a:xfrm>
            <a:off x="3927927" y="0"/>
            <a:ext cx="4583793" cy="812120"/>
          </a:xfrm>
        </p:spPr>
        <p:txBody>
          <a:bodyPr>
            <a:normAutofit/>
          </a:bodyPr>
          <a:lstStyle/>
          <a:p>
            <a:r>
              <a:rPr lang="en-US" sz="4800" b="1" u="sng" dirty="0" smtClean="0">
                <a:latin typeface="Georgia"/>
                <a:ea typeface="+mj-lt"/>
                <a:cs typeface="+mj-lt"/>
              </a:rPr>
              <a:t>Fourth </a:t>
            </a:r>
            <a:r>
              <a:rPr lang="en-US" sz="4800" b="1" u="sng" dirty="0">
                <a:latin typeface="Georgia"/>
                <a:ea typeface="+mj-lt"/>
                <a:cs typeface="+mj-lt"/>
              </a:rPr>
              <a:t>Week</a:t>
            </a:r>
            <a:endParaRPr lang="en-US" sz="4800" u="sng" dirty="0">
              <a:latin typeface="Georgia"/>
            </a:endParaRPr>
          </a:p>
        </p:txBody>
      </p:sp>
      <p:sp>
        <p:nvSpPr>
          <p:cNvPr id="3" name="Subtitle 2">
            <a:extLst>
              <a:ext uri="{FF2B5EF4-FFF2-40B4-BE49-F238E27FC236}">
                <a16:creationId xmlns:a16="http://schemas.microsoft.com/office/drawing/2014/main" xmlns="" id="{25B58B26-E695-4F9D-A4BE-2C2FD9A69EF3}"/>
              </a:ext>
            </a:extLst>
          </p:cNvPr>
          <p:cNvSpPr>
            <a:spLocks noGrp="1"/>
          </p:cNvSpPr>
          <p:nvPr>
            <p:ph type="subTitle" idx="1"/>
          </p:nvPr>
        </p:nvSpPr>
        <p:spPr>
          <a:xfrm>
            <a:off x="151554" y="4859344"/>
            <a:ext cx="2019694" cy="1998655"/>
          </a:xfrm>
        </p:spPr>
        <p:txBody>
          <a:bodyPr vert="horz" lIns="91440" tIns="45720" rIns="91440" bIns="45720" rtlCol="0" anchor="t">
            <a:normAutofit/>
          </a:bodyPr>
          <a:lstStyle/>
          <a:p>
            <a:pPr marL="285750" indent="-285750" algn="l">
              <a:buFont typeface="Wingdings" charset="2"/>
              <a:buChar char="q"/>
            </a:pPr>
            <a:r>
              <a:rPr lang="en-US" sz="1800" dirty="0"/>
              <a:t>Seeds of summer and winter squash and cucumber may be sown directly into the </a:t>
            </a:r>
            <a:r>
              <a:rPr lang="en-US" sz="1800" dirty="0" smtClean="0"/>
              <a:t>garden</a:t>
            </a:r>
            <a:r>
              <a:rPr lang="en-US" sz="1800" dirty="0"/>
              <a:t>.</a:t>
            </a:r>
          </a:p>
        </p:txBody>
      </p:sp>
      <p:sp>
        <p:nvSpPr>
          <p:cNvPr id="5" name="TextBox 4"/>
          <p:cNvSpPr txBox="1"/>
          <p:nvPr/>
        </p:nvSpPr>
        <p:spPr>
          <a:xfrm>
            <a:off x="5121049" y="4658342"/>
            <a:ext cx="6561153" cy="1200329"/>
          </a:xfrm>
          <a:prstGeom prst="rect">
            <a:avLst/>
          </a:prstGeom>
          <a:solidFill>
            <a:schemeClr val="accent1">
              <a:lumMod val="20000"/>
              <a:lumOff val="80000"/>
            </a:schemeClr>
          </a:solidFill>
        </p:spPr>
        <p:txBody>
          <a:bodyPr wrap="square" rtlCol="0">
            <a:spAutoFit/>
          </a:bodyPr>
          <a:lstStyle/>
          <a:p>
            <a:pPr marL="285750" indent="-285750">
              <a:buFont typeface="Wingdings" charset="2"/>
              <a:buChar char="q"/>
            </a:pPr>
            <a:r>
              <a:rPr lang="en-US" dirty="0"/>
              <a:t>It is finally safe to plant almost everything outdoors – tender annual flowers like impatiens as well as tomatoes, peppers, and eggplants.  Houseplants, too, can be moved to a shady spot in the yard for their summer vacations</a:t>
            </a:r>
            <a:r>
              <a:rPr lang="en-US" dirty="0" smtClean="0"/>
              <a:t>.</a:t>
            </a:r>
            <a:endParaRPr lang="en-US" dirty="0"/>
          </a:p>
        </p:txBody>
      </p:sp>
      <p:sp>
        <p:nvSpPr>
          <p:cNvPr id="6" name="TextBox 5"/>
          <p:cNvSpPr txBox="1"/>
          <p:nvPr/>
        </p:nvSpPr>
        <p:spPr>
          <a:xfrm>
            <a:off x="72800" y="1021072"/>
            <a:ext cx="5048249" cy="1200329"/>
          </a:xfrm>
          <a:prstGeom prst="rect">
            <a:avLst/>
          </a:prstGeom>
          <a:noFill/>
        </p:spPr>
        <p:txBody>
          <a:bodyPr wrap="square" rtlCol="0">
            <a:spAutoFit/>
          </a:bodyPr>
          <a:lstStyle/>
          <a:p>
            <a:pPr marL="285750" indent="-285750">
              <a:buFont typeface="Wingdings" charset="2"/>
              <a:buChar char="q"/>
            </a:pPr>
            <a:r>
              <a:rPr lang="en-US" dirty="0"/>
              <a:t>Tuberous begonia, dahlia, canna, and caladium plants may be transplanted outdoors. Begonias and caladiums require shade while dahlias and cannas thrive in the sun.</a:t>
            </a:r>
          </a:p>
        </p:txBody>
      </p:sp>
      <p:sp>
        <p:nvSpPr>
          <p:cNvPr id="7" name="TextBox 6"/>
          <p:cNvSpPr txBox="1"/>
          <p:nvPr/>
        </p:nvSpPr>
        <p:spPr>
          <a:xfrm>
            <a:off x="7251699" y="812120"/>
            <a:ext cx="4729700" cy="3416320"/>
          </a:xfrm>
          <a:prstGeom prst="rect">
            <a:avLst/>
          </a:prstGeom>
          <a:noFill/>
        </p:spPr>
        <p:txBody>
          <a:bodyPr wrap="square" rtlCol="0">
            <a:spAutoFit/>
          </a:bodyPr>
          <a:lstStyle/>
          <a:p>
            <a:pPr marL="285750" indent="-285750">
              <a:buFont typeface="Wingdings" charset="2"/>
              <a:buChar char="q"/>
            </a:pPr>
            <a:r>
              <a:rPr lang="en-US" dirty="0"/>
              <a:t>Gather materials and equipment to make what should be your first fertilizer application to the lawn on June 1st. If you have been consistently fertilizing your lawn for 15 years, you can skip the July 4</a:t>
            </a:r>
            <a:r>
              <a:rPr lang="en-US" baseline="30000" dirty="0"/>
              <a:t>th</a:t>
            </a:r>
            <a:r>
              <a:rPr lang="en-US" dirty="0"/>
              <a:t> application. The third and final application should be around Labor Day. If you want to use a weed and feed product to kill broadleaf weeds like dandelions and creeping Charlie, wait until late September but no later</a:t>
            </a:r>
            <a:r>
              <a:rPr lang="en-US" dirty="0" smtClean="0"/>
              <a:t>.</a:t>
            </a:r>
          </a:p>
          <a:p>
            <a:pPr marL="285750" indent="-285750">
              <a:buFont typeface="Wingdings" charset="2"/>
              <a:buChar char="q"/>
            </a:pPr>
            <a:endParaRPr lang="en-US" dirty="0"/>
          </a:p>
          <a:p>
            <a:pPr marL="285750" indent="-285750">
              <a:buFont typeface="Wingdings" charset="2"/>
              <a:buChar char="q"/>
            </a:pPr>
            <a:r>
              <a:rPr lang="en-US" dirty="0" smtClean="0">
                <a:hlinkClick r:id="rId2"/>
              </a:rPr>
              <a:t>Lawn Care Publications</a:t>
            </a:r>
            <a:endParaRPr lang="en-US" dirty="0"/>
          </a:p>
        </p:txBody>
      </p:sp>
      <p:grpSp>
        <p:nvGrpSpPr>
          <p:cNvPr id="13" name="Group 12"/>
          <p:cNvGrpSpPr/>
          <p:nvPr/>
        </p:nvGrpSpPr>
        <p:grpSpPr>
          <a:xfrm>
            <a:off x="72800" y="2763943"/>
            <a:ext cx="6437726" cy="1854200"/>
            <a:chOff x="257972" y="2995261"/>
            <a:chExt cx="6985000" cy="1854200"/>
          </a:xfrm>
        </p:grpSpPr>
        <p:sp>
          <p:nvSpPr>
            <p:cNvPr id="9" name="Rectangle 8"/>
            <p:cNvSpPr/>
            <p:nvPr/>
          </p:nvSpPr>
          <p:spPr>
            <a:xfrm>
              <a:off x="257972" y="2995261"/>
              <a:ext cx="6985000" cy="18542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148B2605-B033-429B-ADF7-8A481C0E5335}"/>
                </a:ext>
              </a:extLst>
            </p:cNvPr>
            <p:cNvSpPr txBox="1"/>
            <p:nvPr/>
          </p:nvSpPr>
          <p:spPr>
            <a:xfrm>
              <a:off x="343421" y="3006504"/>
              <a:ext cx="533400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charset="2"/>
                <a:buChar char="q"/>
              </a:pPr>
              <a:r>
                <a:rPr lang="en-US" dirty="0"/>
                <a:t>Pines, early spring flowering shrubs, and trees that tend to ooze a lot of sap can be pruned now.  Do NOT prune anything after July 1st since this can stimulate new growth that will not mature sufficiently to survive the coming winter.</a:t>
              </a:r>
            </a:p>
          </p:txBody>
        </p:sp>
      </p:grpSp>
      <p:pic>
        <p:nvPicPr>
          <p:cNvPr id="10" name="Picture 9"/>
          <p:cNvPicPr>
            <a:picLocks noChangeAspect="1"/>
          </p:cNvPicPr>
          <p:nvPr/>
        </p:nvPicPr>
        <p:blipFill>
          <a:blip r:embed="rId3"/>
          <a:stretch>
            <a:fillRect/>
          </a:stretch>
        </p:blipFill>
        <p:spPr>
          <a:xfrm>
            <a:off x="4893128" y="1013421"/>
            <a:ext cx="2176918" cy="1448640"/>
          </a:xfrm>
          <a:prstGeom prst="rect">
            <a:avLst/>
          </a:prstGeom>
        </p:spPr>
      </p:pic>
      <p:pic>
        <p:nvPicPr>
          <p:cNvPr id="16" name="Picture 15"/>
          <p:cNvPicPr>
            <a:picLocks noChangeAspect="1"/>
          </p:cNvPicPr>
          <p:nvPr/>
        </p:nvPicPr>
        <p:blipFill>
          <a:blip r:embed="rId4"/>
          <a:stretch>
            <a:fillRect/>
          </a:stretch>
        </p:blipFill>
        <p:spPr>
          <a:xfrm>
            <a:off x="2171248" y="4920025"/>
            <a:ext cx="2240829" cy="1678459"/>
          </a:xfrm>
          <a:prstGeom prst="rect">
            <a:avLst/>
          </a:prstGeom>
        </p:spPr>
      </p:pic>
      <p:sp>
        <p:nvSpPr>
          <p:cNvPr id="17" name="TextBox 16"/>
          <p:cNvSpPr txBox="1"/>
          <p:nvPr/>
        </p:nvSpPr>
        <p:spPr>
          <a:xfrm>
            <a:off x="4549648" y="5831344"/>
            <a:ext cx="5907024" cy="1015663"/>
          </a:xfrm>
          <a:prstGeom prst="rect">
            <a:avLst/>
          </a:prstGeom>
          <a:noFill/>
        </p:spPr>
        <p:txBody>
          <a:bodyPr wrap="square" rtlCol="0">
            <a:spAutoFit/>
          </a:bodyPr>
          <a:lstStyle/>
          <a:p>
            <a:r>
              <a:rPr lang="en-US" sz="2000" b="1" dirty="0" smtClean="0">
                <a:solidFill>
                  <a:srgbClr val="00B050"/>
                </a:solidFill>
                <a:latin typeface="Bradley Hand" charset="0"/>
                <a:ea typeface="Bradley Hand" charset="0"/>
                <a:cs typeface="Bradley Hand" charset="0"/>
              </a:rPr>
              <a:t>Remember to take time to enjoy the warm sunshine, smell the Spring rain and smile when you see a rainbow</a:t>
            </a:r>
            <a:r>
              <a:rPr lang="en-US" b="1" dirty="0" smtClean="0">
                <a:solidFill>
                  <a:srgbClr val="00B050"/>
                </a:solidFill>
                <a:latin typeface="Bradley Hand" charset="0"/>
                <a:ea typeface="Bradley Hand" charset="0"/>
                <a:cs typeface="Bradley Hand" charset="0"/>
              </a:rPr>
              <a:t>.  </a:t>
            </a:r>
            <a:endParaRPr lang="en-US" b="1" dirty="0">
              <a:solidFill>
                <a:srgbClr val="00B050"/>
              </a:solidFill>
              <a:latin typeface="Bradley Hand" charset="0"/>
              <a:ea typeface="Bradley Hand" charset="0"/>
              <a:cs typeface="Bradley Hand" charset="0"/>
            </a:endParaRPr>
          </a:p>
        </p:txBody>
      </p:sp>
      <p:pic>
        <p:nvPicPr>
          <p:cNvPr id="18" name="Picture 17"/>
          <p:cNvPicPr>
            <a:picLocks noChangeAspect="1"/>
          </p:cNvPicPr>
          <p:nvPr/>
        </p:nvPicPr>
        <p:blipFill>
          <a:blip r:embed="rId5"/>
          <a:stretch>
            <a:fillRect/>
          </a:stretch>
        </p:blipFill>
        <p:spPr>
          <a:xfrm>
            <a:off x="10456672" y="5601250"/>
            <a:ext cx="1735328" cy="1115568"/>
          </a:xfrm>
          <a:prstGeom prst="rect">
            <a:avLst/>
          </a:prstGeom>
        </p:spPr>
      </p:pic>
      <p:pic>
        <p:nvPicPr>
          <p:cNvPr id="19" name="Picture 18"/>
          <p:cNvPicPr>
            <a:picLocks noChangeAspect="1"/>
          </p:cNvPicPr>
          <p:nvPr/>
        </p:nvPicPr>
        <p:blipFill>
          <a:blip r:embed="rId6"/>
          <a:stretch>
            <a:fillRect/>
          </a:stretch>
        </p:blipFill>
        <p:spPr>
          <a:xfrm>
            <a:off x="5043825" y="2875130"/>
            <a:ext cx="1119232" cy="1651624"/>
          </a:xfrm>
          <a:prstGeom prst="rect">
            <a:avLst/>
          </a:prstGeom>
          <a:effectLst>
            <a:softEdge rad="152400"/>
          </a:effectLst>
        </p:spPr>
      </p:pic>
    </p:spTree>
    <p:extLst>
      <p:ext uri="{BB962C8B-B14F-4D97-AF65-F5344CB8AC3E}">
        <p14:creationId xmlns:p14="http://schemas.microsoft.com/office/powerpoint/2010/main" val="3700328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802505" y="797063"/>
            <a:ext cx="2805303" cy="2602155"/>
          </a:xfrm>
          <a:prstGeom prst="rect">
            <a:avLst/>
          </a:prstGeom>
          <a:noFill/>
          <a:ln>
            <a:noFill/>
          </a:ln>
        </p:spPr>
      </p:pic>
      <p:sp>
        <p:nvSpPr>
          <p:cNvPr id="8" name="TextBox 7"/>
          <p:cNvSpPr txBox="1"/>
          <p:nvPr/>
        </p:nvSpPr>
        <p:spPr>
          <a:xfrm>
            <a:off x="3968496" y="137301"/>
            <a:ext cx="7871079" cy="646331"/>
          </a:xfrm>
          <a:prstGeom prst="rect">
            <a:avLst/>
          </a:prstGeom>
          <a:noFill/>
        </p:spPr>
        <p:txBody>
          <a:bodyPr wrap="square" rtlCol="0">
            <a:spAutoFit/>
          </a:bodyPr>
          <a:lstStyle/>
          <a:p>
            <a:pPr algn="ctr"/>
            <a:r>
              <a:rPr lang="en-US" sz="3600" u="sng" dirty="0">
                <a:solidFill>
                  <a:schemeClr val="accent2">
                    <a:lumMod val="75000"/>
                  </a:schemeClr>
                </a:solidFill>
                <a:latin typeface="Bradley Hand" charset="0"/>
                <a:ea typeface="Bradley Hand" charset="0"/>
                <a:cs typeface="Bradley Hand" charset="0"/>
              </a:rPr>
              <a:t>Sharon’s Best </a:t>
            </a:r>
            <a:r>
              <a:rPr lang="en-US" sz="3600" u="sng" dirty="0" smtClean="0">
                <a:solidFill>
                  <a:schemeClr val="accent2">
                    <a:lumMod val="75000"/>
                  </a:schemeClr>
                </a:solidFill>
                <a:latin typeface="Bradley Hand" charset="0"/>
                <a:ea typeface="Bradley Hand" charset="0"/>
                <a:cs typeface="Bradley Hand" charset="0"/>
              </a:rPr>
              <a:t>Buds: </a:t>
            </a:r>
            <a:r>
              <a:rPr lang="en-US" sz="3600" u="sng" dirty="0">
                <a:solidFill>
                  <a:schemeClr val="accent2">
                    <a:lumMod val="75000"/>
                  </a:schemeClr>
                </a:solidFill>
                <a:latin typeface="Bradley Hand" charset="0"/>
                <a:ea typeface="Bradley Hand" charset="0"/>
                <a:cs typeface="Bradley Hand" charset="0"/>
              </a:rPr>
              <a:t>by Sharon Lay </a:t>
            </a:r>
          </a:p>
        </p:txBody>
      </p:sp>
      <p:sp>
        <p:nvSpPr>
          <p:cNvPr id="11" name="TextBox 10"/>
          <p:cNvSpPr txBox="1"/>
          <p:nvPr/>
        </p:nvSpPr>
        <p:spPr>
          <a:xfrm>
            <a:off x="292608" y="292608"/>
            <a:ext cx="4370832" cy="1754326"/>
          </a:xfrm>
          <a:prstGeom prst="rect">
            <a:avLst/>
          </a:prstGeom>
          <a:noFill/>
        </p:spPr>
        <p:txBody>
          <a:bodyPr wrap="square" rtlCol="0">
            <a:spAutoFit/>
          </a:bodyPr>
          <a:lstStyle/>
          <a:p>
            <a:r>
              <a:rPr lang="en-US" dirty="0"/>
              <a:t>Editor’s Note: Sharon gathered this information from the 2019 Fall District meeting speaker, Larry Keller, in New Richmond. As the hummingbird season is coming up soon the information is very timely. </a:t>
            </a:r>
          </a:p>
        </p:txBody>
      </p:sp>
      <p:sp>
        <p:nvSpPr>
          <p:cNvPr id="14" name="TextBox 13"/>
          <p:cNvSpPr txBox="1"/>
          <p:nvPr/>
        </p:nvSpPr>
        <p:spPr>
          <a:xfrm>
            <a:off x="292608" y="2046934"/>
            <a:ext cx="4096512" cy="2031325"/>
          </a:xfrm>
          <a:prstGeom prst="rect">
            <a:avLst/>
          </a:prstGeom>
          <a:noFill/>
        </p:spPr>
        <p:txBody>
          <a:bodyPr wrap="square" rtlCol="0">
            <a:spAutoFit/>
          </a:bodyPr>
          <a:lstStyle/>
          <a:p>
            <a:r>
              <a:rPr lang="en-US" dirty="0" smtClean="0"/>
              <a:t>Bird watching is the #1 hobby in the United States worth $15.3 billion followed closely by gardening as the #2 hobby.  </a:t>
            </a:r>
          </a:p>
          <a:p>
            <a:endParaRPr lang="en-US" dirty="0"/>
          </a:p>
          <a:p>
            <a:r>
              <a:rPr lang="en-US" dirty="0" smtClean="0"/>
              <a:t>Hummingbirds are one of the bird’s bird watchers most want to attract.  </a:t>
            </a:r>
          </a:p>
          <a:p>
            <a:endParaRPr lang="en-US" dirty="0"/>
          </a:p>
        </p:txBody>
      </p:sp>
      <p:sp>
        <p:nvSpPr>
          <p:cNvPr id="15" name="TextBox 14"/>
          <p:cNvSpPr txBox="1"/>
          <p:nvPr/>
        </p:nvSpPr>
        <p:spPr>
          <a:xfrm>
            <a:off x="153543" y="3734323"/>
            <a:ext cx="4509897" cy="3139321"/>
          </a:xfrm>
          <a:prstGeom prst="rect">
            <a:avLst/>
          </a:prstGeom>
          <a:solidFill>
            <a:schemeClr val="accent4">
              <a:lumMod val="20000"/>
              <a:lumOff val="80000"/>
            </a:schemeClr>
          </a:solidFill>
          <a:effectLst>
            <a:softEdge rad="25400"/>
          </a:effectLst>
        </p:spPr>
        <p:txBody>
          <a:bodyPr wrap="square" rtlCol="0">
            <a:spAutoFit/>
          </a:bodyPr>
          <a:lstStyle/>
          <a:p>
            <a:pPr algn="ctr"/>
            <a:r>
              <a:rPr lang="en-US" dirty="0" smtClean="0"/>
              <a:t>Here are some hummingbird facts:</a:t>
            </a:r>
          </a:p>
          <a:p>
            <a:pPr marL="285750" indent="-285750">
              <a:buFont typeface="Wingdings" charset="2"/>
              <a:buChar char="v"/>
            </a:pPr>
            <a:r>
              <a:rPr lang="en-US" dirty="0" smtClean="0"/>
              <a:t>Purple </a:t>
            </a:r>
            <a:r>
              <a:rPr lang="en-US" dirty="0"/>
              <a:t>is the preferred color for hummingbirds. </a:t>
            </a:r>
          </a:p>
          <a:p>
            <a:pPr marL="285750" indent="-285750">
              <a:buFont typeface="Wingdings" charset="2"/>
              <a:buChar char="v"/>
            </a:pPr>
            <a:r>
              <a:rPr lang="en-US" dirty="0" smtClean="0"/>
              <a:t>They must eat every 1—15 minutes or die.</a:t>
            </a:r>
          </a:p>
          <a:p>
            <a:pPr marL="285750" indent="-285750">
              <a:buFont typeface="Wingdings" charset="2"/>
              <a:buChar char="v"/>
            </a:pPr>
            <a:r>
              <a:rPr lang="en-US" dirty="0"/>
              <a:t>Hummingbirds make 1000-5000 hits a day on flowers, feeders, etc. </a:t>
            </a:r>
            <a:endParaRPr lang="en-US" dirty="0" smtClean="0"/>
          </a:p>
          <a:p>
            <a:pPr marL="285750" indent="-285750">
              <a:buFont typeface="Wingdings" charset="2"/>
              <a:buChar char="v"/>
            </a:pPr>
            <a:r>
              <a:rPr lang="en-US" dirty="0"/>
              <a:t>During migration, the hummers will rest on oil rigs as they cross the Gulf of Mexico</a:t>
            </a:r>
            <a:r>
              <a:rPr lang="en-US" dirty="0" smtClean="0"/>
              <a:t>.</a:t>
            </a:r>
          </a:p>
          <a:p>
            <a:pPr marL="285750" indent="-285750">
              <a:buFont typeface="Wingdings" charset="2"/>
              <a:buChar char="v"/>
            </a:pPr>
            <a:r>
              <a:rPr lang="en-US" dirty="0"/>
              <a:t>They can fly 30,000 feet high with their heart rate at 1200 beats/minutes and 70  wing beats per second. </a:t>
            </a:r>
            <a:endParaRPr lang="en-US" dirty="0" smtClean="0"/>
          </a:p>
        </p:txBody>
      </p:sp>
      <p:sp>
        <p:nvSpPr>
          <p:cNvPr id="16" name="TextBox 15"/>
          <p:cNvSpPr txBox="1"/>
          <p:nvPr/>
        </p:nvSpPr>
        <p:spPr>
          <a:xfrm>
            <a:off x="4528185" y="3843600"/>
            <a:ext cx="4023803" cy="2585323"/>
          </a:xfrm>
          <a:prstGeom prst="rect">
            <a:avLst/>
          </a:prstGeom>
          <a:solidFill>
            <a:schemeClr val="accent1">
              <a:lumMod val="20000"/>
              <a:lumOff val="80000"/>
            </a:schemeClr>
          </a:solidFill>
          <a:effectLst>
            <a:softEdge rad="114300"/>
          </a:effectLst>
        </p:spPr>
        <p:txBody>
          <a:bodyPr wrap="square" rtlCol="0">
            <a:spAutoFit/>
          </a:bodyPr>
          <a:lstStyle/>
          <a:p>
            <a:pPr marL="285750" indent="-285750">
              <a:buFont typeface="Wingdings" charset="2"/>
              <a:buChar char="v"/>
            </a:pPr>
            <a:r>
              <a:rPr lang="en-US" dirty="0" smtClean="0"/>
              <a:t>The </a:t>
            </a:r>
            <a:r>
              <a:rPr lang="en-US" dirty="0"/>
              <a:t>Midwest only has ruby-throated hummingbirds. Rufus hummingbirds are in </a:t>
            </a:r>
            <a:r>
              <a:rPr lang="en-US" dirty="0" smtClean="0"/>
              <a:t>Alaska</a:t>
            </a:r>
            <a:r>
              <a:rPr lang="en-US" dirty="0"/>
              <a:t>. </a:t>
            </a:r>
            <a:endParaRPr lang="en-US" dirty="0" smtClean="0"/>
          </a:p>
          <a:p>
            <a:pPr marL="285750" indent="-285750">
              <a:buFont typeface="Wingdings" charset="2"/>
              <a:buChar char="v"/>
            </a:pPr>
            <a:r>
              <a:rPr lang="en-US" dirty="0"/>
              <a:t>Have your feeders ready and out by early May. In our area they usually arrive by Mother’s Day. </a:t>
            </a:r>
            <a:endParaRPr lang="en-US" dirty="0" smtClean="0"/>
          </a:p>
          <a:p>
            <a:pPr marL="285750" indent="-285750">
              <a:buFont typeface="Wingdings" charset="2"/>
              <a:buChar char="v"/>
            </a:pPr>
            <a:r>
              <a:rPr lang="en-US" dirty="0"/>
              <a:t>Do not put feeders in with flower beds. </a:t>
            </a:r>
            <a:endParaRPr lang="en-US" dirty="0" smtClean="0"/>
          </a:p>
          <a:p>
            <a:pPr marL="285750" indent="-285750">
              <a:buFont typeface="Wingdings" charset="2"/>
              <a:buChar char="v"/>
            </a:pPr>
            <a:endParaRPr lang="en-US" dirty="0"/>
          </a:p>
        </p:txBody>
      </p:sp>
      <p:sp>
        <p:nvSpPr>
          <p:cNvPr id="17" name="TextBox 16"/>
          <p:cNvSpPr txBox="1"/>
          <p:nvPr/>
        </p:nvSpPr>
        <p:spPr>
          <a:xfrm>
            <a:off x="8394192" y="797063"/>
            <a:ext cx="3779076" cy="5355312"/>
          </a:xfrm>
          <a:prstGeom prst="rect">
            <a:avLst/>
          </a:prstGeom>
          <a:solidFill>
            <a:schemeClr val="accent2">
              <a:lumMod val="20000"/>
              <a:lumOff val="80000"/>
            </a:schemeClr>
          </a:solidFill>
          <a:effectLst>
            <a:softEdge rad="25400"/>
          </a:effectLst>
        </p:spPr>
        <p:txBody>
          <a:bodyPr wrap="square" rtlCol="0">
            <a:spAutoFit/>
          </a:bodyPr>
          <a:lstStyle/>
          <a:p>
            <a:pPr marL="285750" indent="-285750">
              <a:buFont typeface="Wingdings" charset="2"/>
              <a:buChar char="v"/>
            </a:pPr>
            <a:r>
              <a:rPr lang="en-US" dirty="0"/>
              <a:t>Most importantly – clean your hummingbird feeders weekly! He recommended a feeder with the least amount of parts so that you can clean them effectively and easily. </a:t>
            </a:r>
            <a:endParaRPr lang="en-US" dirty="0" smtClean="0"/>
          </a:p>
          <a:p>
            <a:pPr marL="285750" indent="-285750">
              <a:buFont typeface="Wingdings" charset="2"/>
              <a:buChar char="v"/>
            </a:pPr>
            <a:r>
              <a:rPr lang="en-US" dirty="0"/>
              <a:t>Hummingbirds cannot live on nectar alone. Larry recommended the Humm-Bug hummingbird feeder to provide hummingbirds the protein and vitamins they need. You fill it with banana peels which attract fruit flies which the hummingbirds love. Hang it in the shade for best results. It can be ordered online at hummbugfeeder.com or on Amazon for $24.99. </a:t>
            </a:r>
            <a:endParaRPr lang="en-US" dirty="0" smtClean="0"/>
          </a:p>
          <a:p>
            <a:pPr marL="285750" indent="-285750">
              <a:buFont typeface="Wingdings" charset="2"/>
              <a:buChar char="v"/>
            </a:pPr>
            <a:endParaRPr lang="en-US" dirty="0" smtClean="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9198865" y="5910151"/>
            <a:ext cx="1694942" cy="845312"/>
          </a:xfrm>
          <a:prstGeom prst="rect">
            <a:avLst/>
          </a:prstGeom>
          <a:noFill/>
          <a:ln>
            <a:noFill/>
          </a:ln>
          <a:effectLst>
            <a:softEdge rad="127000"/>
          </a:effectLst>
        </p:spPr>
      </p:pic>
    </p:spTree>
    <p:extLst>
      <p:ext uri="{BB962C8B-B14F-4D97-AF65-F5344CB8AC3E}">
        <p14:creationId xmlns:p14="http://schemas.microsoft.com/office/powerpoint/2010/main" val="1894662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solidFill>
                  <a:schemeClr val="accent1"/>
                </a:solidFill>
              </a:rPr>
              <a:t>Visit these websites for more information on May gardening</a:t>
            </a:r>
            <a:endParaRPr lang="en-US" sz="3200" u="sng" dirty="0">
              <a:solidFill>
                <a:schemeClr val="accent1"/>
              </a:solidFill>
            </a:endParaRPr>
          </a:p>
        </p:txBody>
      </p:sp>
      <p:sp>
        <p:nvSpPr>
          <p:cNvPr id="3" name="Content Placeholder 2"/>
          <p:cNvSpPr>
            <a:spLocks noGrp="1"/>
          </p:cNvSpPr>
          <p:nvPr>
            <p:ph idx="1"/>
          </p:nvPr>
        </p:nvSpPr>
        <p:spPr>
          <a:xfrm>
            <a:off x="838200" y="1690688"/>
            <a:ext cx="10515600" cy="1649095"/>
          </a:xfrm>
        </p:spPr>
        <p:txBody>
          <a:bodyPr>
            <a:normAutofit/>
          </a:bodyPr>
          <a:lstStyle/>
          <a:p>
            <a:r>
              <a:rPr lang="en-US" sz="2400" dirty="0">
                <a:hlinkClick r:id="rId2"/>
              </a:rPr>
              <a:t>https://</a:t>
            </a:r>
            <a:r>
              <a:rPr lang="en-US" sz="2400" dirty="0" smtClean="0">
                <a:hlinkClick r:id="rId2"/>
              </a:rPr>
              <a:t>milwaukee.extension.wisc.edu/files/2016/04/MayGardenCal16.pdf</a:t>
            </a:r>
            <a:endParaRPr lang="en-US" sz="2400" dirty="0" smtClean="0"/>
          </a:p>
          <a:p>
            <a:endParaRPr lang="en-US" sz="2400" dirty="0" smtClean="0"/>
          </a:p>
          <a:p>
            <a:r>
              <a:rPr lang="en-US" sz="2400" dirty="0">
                <a:hlinkClick r:id="rId3"/>
              </a:rPr>
              <a:t>https://</a:t>
            </a:r>
            <a:r>
              <a:rPr lang="en-US" sz="2400" dirty="0" err="1">
                <a:hlinkClick r:id="rId3"/>
              </a:rPr>
              <a:t>eauclaire.extension.wisc.edu</a:t>
            </a:r>
            <a:r>
              <a:rPr lang="en-US" sz="2400" dirty="0">
                <a:hlinkClick r:id="rId3"/>
              </a:rPr>
              <a:t>/files/2011/03/GPMay2014.pdf</a:t>
            </a:r>
            <a:endParaRPr lang="en-US" sz="2400" dirty="0"/>
          </a:p>
          <a:p>
            <a:endParaRPr lang="en-US" sz="2400" dirty="0"/>
          </a:p>
        </p:txBody>
      </p:sp>
      <p:sp>
        <p:nvSpPr>
          <p:cNvPr id="4" name="TextBox 3"/>
          <p:cNvSpPr txBox="1"/>
          <p:nvPr/>
        </p:nvSpPr>
        <p:spPr>
          <a:xfrm>
            <a:off x="838200" y="3585229"/>
            <a:ext cx="9765792" cy="1785104"/>
          </a:xfrm>
          <a:prstGeom prst="rect">
            <a:avLst/>
          </a:prstGeom>
          <a:noFill/>
        </p:spPr>
        <p:txBody>
          <a:bodyPr wrap="square" rtlCol="0">
            <a:spAutoFit/>
          </a:bodyPr>
          <a:lstStyle/>
          <a:p>
            <a:pPr algn="ctr"/>
            <a:r>
              <a:rPr lang="en-US" sz="6600" dirty="0" smtClean="0">
                <a:solidFill>
                  <a:srgbClr val="00B050"/>
                </a:solidFill>
                <a:latin typeface="Apple Chancery" charset="0"/>
                <a:ea typeface="Apple Chancery" charset="0"/>
                <a:cs typeface="Apple Chancery" charset="0"/>
              </a:rPr>
              <a:t>Happy May!!</a:t>
            </a:r>
          </a:p>
          <a:p>
            <a:pPr algn="ctr"/>
            <a:r>
              <a:rPr lang="en-US" sz="4400" dirty="0" smtClean="0">
                <a:solidFill>
                  <a:srgbClr val="00B050"/>
                </a:solidFill>
                <a:latin typeface="Apple Chancery" charset="0"/>
                <a:ea typeface="Apple Chancery" charset="0"/>
                <a:cs typeface="Apple Chancery" charset="0"/>
              </a:rPr>
              <a:t>Now get to work ! </a:t>
            </a:r>
            <a:endParaRPr lang="en-US" sz="4400" dirty="0">
              <a:solidFill>
                <a:srgbClr val="00B050"/>
              </a:solidFill>
              <a:latin typeface="Apple Chancery" charset="0"/>
              <a:ea typeface="Apple Chancery" charset="0"/>
              <a:cs typeface="Apple Chancery" charset="0"/>
            </a:endParaRPr>
          </a:p>
        </p:txBody>
      </p:sp>
    </p:spTree>
    <p:extLst>
      <p:ext uri="{BB962C8B-B14F-4D97-AF65-F5344CB8AC3E}">
        <p14:creationId xmlns:p14="http://schemas.microsoft.com/office/powerpoint/2010/main" val="2036723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1847</TotalTime>
  <Words>1224</Words>
  <Application>Microsoft Macintosh PowerPoint</Application>
  <PresentationFormat>Widescreen</PresentationFormat>
  <Paragraphs>81</Paragraphs>
  <Slides>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Apple Chancery</vt:lpstr>
      <vt:lpstr>Bradley Hand</vt:lpstr>
      <vt:lpstr>Calibri</vt:lpstr>
      <vt:lpstr>Calibri Light</vt:lpstr>
      <vt:lpstr>Georgia</vt:lpstr>
      <vt:lpstr>Mangal</vt:lpstr>
      <vt:lpstr>Wingdings</vt:lpstr>
      <vt:lpstr>Arial</vt:lpstr>
      <vt:lpstr>Office Theme</vt:lpstr>
      <vt:lpstr>May</vt:lpstr>
      <vt:lpstr>May</vt:lpstr>
      <vt:lpstr>First Week</vt:lpstr>
      <vt:lpstr>Second Week</vt:lpstr>
      <vt:lpstr>Third Week</vt:lpstr>
      <vt:lpstr>Fourth Week</vt:lpstr>
      <vt:lpstr>PowerPoint Presentation</vt:lpstr>
      <vt:lpstr>Visit these websites for more information on May gardening</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Microsoft Office User</cp:lastModifiedBy>
  <cp:revision>272</cp:revision>
  <cp:lastPrinted>2020-04-13T23:19:53Z</cp:lastPrinted>
  <dcterms:created xsi:type="dcterms:W3CDTF">2020-04-11T13:55:20Z</dcterms:created>
  <dcterms:modified xsi:type="dcterms:W3CDTF">2020-05-02T16:49:23Z</dcterms:modified>
</cp:coreProperties>
</file>