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9"/>
  </p:notesMasterIdLst>
  <p:handoutMasterIdLst>
    <p:handoutMasterId r:id="rId10"/>
  </p:handoutMasterIdLst>
  <p:sldIdLst>
    <p:sldId id="256" r:id="rId2"/>
    <p:sldId id="258" r:id="rId3"/>
    <p:sldId id="260" r:id="rId4"/>
    <p:sldId id="261" r:id="rId5"/>
    <p:sldId id="262" r:id="rId6"/>
    <p:sldId id="263"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351"/>
    <a:srgbClr val="E4B46A"/>
    <a:srgbClr val="F5A3FF"/>
    <a:srgbClr val="FF7279"/>
    <a:srgbClr val="FFD6FA"/>
    <a:srgbClr val="CEC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D8023-53E5-4134-A34B-8EC00FA730D1}" v="532" dt="2020-04-13T15:17:11.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8" autoAdjust="0"/>
    <p:restoredTop sz="94660"/>
  </p:normalViewPr>
  <p:slideViewPr>
    <p:cSldViewPr snapToGrid="0">
      <p:cViewPr>
        <p:scale>
          <a:sx n="90" d="100"/>
          <a:sy n="90" d="100"/>
        </p:scale>
        <p:origin x="60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D13845-7BFA-6741-B3C9-71AFECD2EAEA}" type="datetimeFigureOut">
              <a:rPr lang="en-US" smtClean="0"/>
              <a:t>7/2/20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646CF-D445-0F40-8ACD-738D07AE5CAF}" type="slidenum">
              <a:rPr lang="en-US" smtClean="0"/>
              <a:t>‹#›</a:t>
            </a:fld>
            <a:endParaRPr lang="en-US" dirty="0"/>
          </a:p>
        </p:txBody>
      </p:sp>
    </p:spTree>
    <p:extLst>
      <p:ext uri="{BB962C8B-B14F-4D97-AF65-F5344CB8AC3E}">
        <p14:creationId xmlns:p14="http://schemas.microsoft.com/office/powerpoint/2010/main" val="125169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40A4C-8214-A245-BBDA-E5E6A626FFED}" type="datetimeFigureOut">
              <a:rPr lang="en-US" smtClean="0"/>
              <a:t>7/2/20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FBCEE-AA34-784D-9235-971C4B043DEE}" type="slidenum">
              <a:rPr lang="en-US" smtClean="0"/>
              <a:t>‹#›</a:t>
            </a:fld>
            <a:endParaRPr lang="en-US" dirty="0"/>
          </a:p>
        </p:txBody>
      </p:sp>
    </p:spTree>
    <p:extLst>
      <p:ext uri="{BB962C8B-B14F-4D97-AF65-F5344CB8AC3E}">
        <p14:creationId xmlns:p14="http://schemas.microsoft.com/office/powerpoint/2010/main" val="24893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FBCEE-AA34-784D-9235-971C4B043DEE}" type="slidenum">
              <a:rPr lang="en-US" smtClean="0"/>
              <a:t>3</a:t>
            </a:fld>
            <a:endParaRPr lang="en-US" dirty="0"/>
          </a:p>
        </p:txBody>
      </p:sp>
    </p:spTree>
    <p:extLst>
      <p:ext uri="{BB962C8B-B14F-4D97-AF65-F5344CB8AC3E}">
        <p14:creationId xmlns:p14="http://schemas.microsoft.com/office/powerpoint/2010/main" val="69994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FBCEE-AA34-784D-9235-971C4B043DEE}" type="slidenum">
              <a:rPr lang="en-US" smtClean="0"/>
              <a:t>5</a:t>
            </a:fld>
            <a:endParaRPr lang="en-US" dirty="0"/>
          </a:p>
        </p:txBody>
      </p:sp>
    </p:spTree>
    <p:extLst>
      <p:ext uri="{BB962C8B-B14F-4D97-AF65-F5344CB8AC3E}">
        <p14:creationId xmlns:p14="http://schemas.microsoft.com/office/powerpoint/2010/main" val="5940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08108630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1" Type="http://schemas.openxmlformats.org/officeDocument/2006/relationships/image" Target="../media/image8.tiff"/><Relationship Id="rId12" Type="http://schemas.openxmlformats.org/officeDocument/2006/relationships/image" Target="../media/image9.tiff"/><Relationship Id="rId13"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dn.shopify.com/s/files/1/0145/8808/4272/files/A1691.pdf" TargetMode="External"/><Relationship Id="rId4" Type="http://schemas.openxmlformats.org/officeDocument/2006/relationships/hyperlink" Target="https://cdn.shopify.com/s/files/1/0145/8808/4272/files/A2606.pdf" TargetMode="External"/><Relationship Id="rId5" Type="http://schemas.openxmlformats.org/officeDocument/2006/relationships/hyperlink" Target="https://cdn.shopify.com/s/files/1/0145/8808/4272/files/A3272.pdf" TargetMode="External"/><Relationship Id="rId6" Type="http://schemas.openxmlformats.org/officeDocument/2006/relationships/hyperlink" Target="https://cdn.shopify.com/s/files/1/0145/8808/4272/files/A3751-E.pdf" TargetMode="External"/><Relationship Id="rId7" Type="http://schemas.openxmlformats.org/officeDocument/2006/relationships/image" Target="../media/image5.tiff"/><Relationship Id="rId8" Type="http://schemas.openxmlformats.org/officeDocument/2006/relationships/image" Target="../media/image6.tiff"/><Relationship Id="rId9" Type="http://schemas.openxmlformats.org/officeDocument/2006/relationships/image" Target="../media/image7.tiff"/><Relationship Id="rId10" Type="http://schemas.openxmlformats.org/officeDocument/2006/relationships/hyperlink" Target="https://cdn.shopify.com/s/files/1/0145/8808/4272/files/A3383.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dn.shopify.com/s/files/1/0145/8808/4272/files/G3590.pdf" TargetMode="External"/><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4.tiff"/><Relationship Id="rId8" Type="http://schemas.openxmlformats.org/officeDocument/2006/relationships/hyperlink" Target="https://hort.extension.wisc.edu/articles/webworms/" TargetMode="External"/><Relationship Id="rId9" Type="http://schemas.openxmlformats.org/officeDocument/2006/relationships/image" Target="../media/image15.tiff"/><Relationship Id="rId10"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hyperlink" Target="https://cdn.shopify.com/s/files/1/0145/8808/4272/files/A2088.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dn.shopify.com/s/files/1/0145/8808/4272/files/A1128.pdf" TargetMode="External"/><Relationship Id="rId4" Type="http://schemas.openxmlformats.org/officeDocument/2006/relationships/hyperlink" Target="https://hort.extension.wisc.edu/articles/slugs/" TargetMode="External"/><Relationship Id="rId5" Type="http://schemas.openxmlformats.org/officeDocument/2006/relationships/image" Target="../media/image17.tiff"/><Relationship Id="rId6" Type="http://schemas.openxmlformats.org/officeDocument/2006/relationships/image" Target="../media/image18.tiff"/><Relationship Id="rId7" Type="http://schemas.openxmlformats.org/officeDocument/2006/relationships/image" Target="../media/image19.tiff"/><Relationship Id="rId8" Type="http://schemas.openxmlformats.org/officeDocument/2006/relationships/image" Target="../media/image20.tiff"/><Relationship Id="rId9" Type="http://schemas.openxmlformats.org/officeDocument/2006/relationships/image" Target="../media/image21.tiff"/><Relationship Id="rId10" Type="http://schemas.openxmlformats.org/officeDocument/2006/relationships/image" Target="../media/image22.tif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s://hort.extension.wisc.edu/articles/anthracnose/" TargetMode="External"/><Relationship Id="rId4" Type="http://schemas.openxmlformats.org/officeDocument/2006/relationships/image" Target="../media/image23.tiff"/><Relationship Id="rId5" Type="http://schemas.openxmlformats.org/officeDocument/2006/relationships/image" Target="../media/image5.tiff"/><Relationship Id="rId6" Type="http://schemas.openxmlformats.org/officeDocument/2006/relationships/image" Target="../media/image24.tiff"/><Relationship Id="rId7" Type="http://schemas.openxmlformats.org/officeDocument/2006/relationships/image" Target="../media/image25.tiff"/><Relationship Id="rId8" Type="http://schemas.openxmlformats.org/officeDocument/2006/relationships/image" Target="../media/image26.tiff"/><Relationship Id="rId9" Type="http://schemas.openxmlformats.org/officeDocument/2006/relationships/image" Target="../media/image27.tiff"/><Relationship Id="rId1" Type="http://schemas.openxmlformats.org/officeDocument/2006/relationships/slideLayout" Target="../slideLayouts/slideLayout1.xml"/><Relationship Id="rId2" Type="http://schemas.openxmlformats.org/officeDocument/2006/relationships/hyperlink" Target="https://cdn.shopify.com/s/files/1/0145/8808/4272/files/A318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 Id="rId3" Type="http://schemas.openxmlformats.org/officeDocument/2006/relationships/image" Target="../media/image2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gradFill flip="none" rotWithShape="1">
            <a:gsLst>
              <a:gs pos="2000">
                <a:srgbClr val="FF0000"/>
              </a:gs>
              <a:gs pos="94000">
                <a:srgbClr val="0070C0"/>
              </a:gs>
              <a:gs pos="64000">
                <a:schemeClr val="bg1"/>
              </a:gs>
              <a:gs pos="75000">
                <a:srgbClr val="A4CCE9"/>
              </a:gs>
              <a:gs pos="47000">
                <a:schemeClr val="bg1"/>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86377" y="112130"/>
            <a:ext cx="1956705" cy="1085099"/>
          </a:xfrm>
        </p:spPr>
        <p:txBody>
          <a:bodyPr>
            <a:normAutofit/>
          </a:bodyPr>
          <a:lstStyle/>
          <a:p>
            <a:pPr algn="l"/>
            <a:r>
              <a:rPr lang="en-US" sz="5400" b="1" u="sng" dirty="0" smtClean="0">
                <a:latin typeface="Apple Chancery" charset="0"/>
                <a:ea typeface="Apple Chancery" charset="0"/>
                <a:cs typeface="Apple Chancery" charset="0"/>
              </a:rPr>
              <a:t>July</a:t>
            </a:r>
            <a:endParaRPr lang="en-US" sz="5400" b="1" u="sng" dirty="0">
              <a:latin typeface="Apple Chancery" charset="0"/>
              <a:ea typeface="Apple Chancery" charset="0"/>
              <a:cs typeface="Apple Chancery" charset="0"/>
            </a:endParaRPr>
          </a:p>
        </p:txBody>
      </p:sp>
      <p:sp>
        <p:nvSpPr>
          <p:cNvPr id="3" name="Subtitle 2"/>
          <p:cNvSpPr>
            <a:spLocks noGrp="1"/>
          </p:cNvSpPr>
          <p:nvPr>
            <p:ph type="subTitle" idx="1"/>
          </p:nvPr>
        </p:nvSpPr>
        <p:spPr>
          <a:xfrm>
            <a:off x="983496" y="4910076"/>
            <a:ext cx="10362468" cy="1543659"/>
          </a:xfrm>
        </p:spPr>
        <p:txBody>
          <a:bodyPr vert="horz" lIns="91440" tIns="45720" rIns="91440" bIns="45720" rtlCol="0" anchor="t">
            <a:noAutofit/>
          </a:bodyPr>
          <a:lstStyle/>
          <a:p>
            <a:endParaRPr lang="en-US" sz="1800" b="1" u="sng" dirty="0">
              <a:ea typeface="+mn-lt"/>
              <a:cs typeface="+mn-lt"/>
            </a:endParaRPr>
          </a:p>
          <a:p>
            <a:r>
              <a:rPr lang="en-US" sz="1800" dirty="0">
                <a:ea typeface="+mn-lt"/>
                <a:cs typeface="+mn-lt"/>
              </a:rPr>
              <a:t>Info is gathered from Sharon Morrisey, Consumer Horticulture Agent, University of Wisconsin-Extension in Milwaukee Co. </a:t>
            </a:r>
            <a:endParaRPr lang="en-US" sz="1800" dirty="0" smtClean="0">
              <a:ea typeface="+mn-lt"/>
              <a:cs typeface="+mn-lt"/>
            </a:endParaRPr>
          </a:p>
          <a:p>
            <a:r>
              <a:rPr lang="en-US" sz="1800" dirty="0" smtClean="0">
                <a:ea typeface="+mn-lt"/>
                <a:cs typeface="+mn-lt"/>
              </a:rPr>
              <a:t>See last page for website</a:t>
            </a:r>
            <a:r>
              <a:rPr lang="en-US" sz="1800" dirty="0">
                <a:ea typeface="+mn-lt"/>
                <a:cs typeface="+mn-lt"/>
              </a:rPr>
              <a:t>  </a:t>
            </a:r>
          </a:p>
          <a:p>
            <a:endParaRPr lang="en-US" sz="1800" b="1" dirty="0">
              <a:cs typeface="Calibri"/>
            </a:endParaRPr>
          </a:p>
          <a:p>
            <a:endParaRPr lang="en-US" sz="1200" dirty="0">
              <a:cs typeface="Calibri"/>
            </a:endParaRPr>
          </a:p>
        </p:txBody>
      </p:sp>
      <p:sp>
        <p:nvSpPr>
          <p:cNvPr id="4" name="TextBox 3">
            <a:extLst>
              <a:ext uri="{FF2B5EF4-FFF2-40B4-BE49-F238E27FC236}">
                <a16:creationId xmlns="" xmlns:a16="http://schemas.microsoft.com/office/drawing/2014/main" id="{7378E859-6DEF-4E7C-8621-3B4E2E6B8436}"/>
              </a:ext>
            </a:extLst>
          </p:cNvPr>
          <p:cNvSpPr txBox="1"/>
          <p:nvPr/>
        </p:nvSpPr>
        <p:spPr>
          <a:xfrm>
            <a:off x="1145562" y="1113132"/>
            <a:ext cx="9900873" cy="894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sz="2400" b="1" dirty="0" smtClean="0">
              <a:latin typeface="Apple Chancery" charset="0"/>
              <a:ea typeface="Apple Chancery" charset="0"/>
              <a:cs typeface="Apple Chancery" charset="0"/>
            </a:endParaRPr>
          </a:p>
          <a:p>
            <a:pPr algn="ctr">
              <a:lnSpc>
                <a:spcPct val="90000"/>
              </a:lnSpc>
              <a:spcBef>
                <a:spcPts val="1000"/>
              </a:spcBef>
            </a:pPr>
            <a:endParaRPr lang="en-US" sz="2400" b="1" dirty="0" smtClean="0">
              <a:latin typeface="Apple Chancery" charset="0"/>
              <a:ea typeface="Apple Chancery" charset="0"/>
              <a:cs typeface="Apple Chancery" charset="0"/>
            </a:endParaRPr>
          </a:p>
        </p:txBody>
      </p:sp>
      <p:sp>
        <p:nvSpPr>
          <p:cNvPr id="10" name="TextBox 9"/>
          <p:cNvSpPr txBox="1"/>
          <p:nvPr/>
        </p:nvSpPr>
        <p:spPr>
          <a:xfrm>
            <a:off x="1320095" y="4320704"/>
            <a:ext cx="3001229" cy="307777"/>
          </a:xfrm>
          <a:prstGeom prst="rect">
            <a:avLst/>
          </a:prstGeom>
          <a:noFill/>
        </p:spPr>
        <p:txBody>
          <a:bodyPr wrap="square" rtlCol="0">
            <a:spAutoFit/>
          </a:bodyPr>
          <a:lstStyle/>
          <a:p>
            <a:r>
              <a:rPr lang="en-US" sz="1400" i="1" dirty="0" smtClean="0"/>
              <a:t>Happy 4</a:t>
            </a:r>
            <a:r>
              <a:rPr lang="en-US" sz="1400" i="1" baseline="30000" dirty="0" smtClean="0"/>
              <a:t>th</a:t>
            </a:r>
            <a:r>
              <a:rPr lang="en-US" sz="1400" i="1" dirty="0" smtClean="0"/>
              <a:t> </a:t>
            </a:r>
            <a:r>
              <a:rPr lang="en-US" sz="1400" i="1" smtClean="0"/>
              <a:t>of July Everyone</a:t>
            </a:r>
            <a:endParaRPr lang="en-US" sz="1400" i="1" dirty="0"/>
          </a:p>
        </p:txBody>
      </p:sp>
      <p:sp>
        <p:nvSpPr>
          <p:cNvPr id="16" name="TextBox 15"/>
          <p:cNvSpPr txBox="1"/>
          <p:nvPr/>
        </p:nvSpPr>
        <p:spPr>
          <a:xfrm>
            <a:off x="5728068" y="4219352"/>
            <a:ext cx="1412509" cy="319459"/>
          </a:xfrm>
          <a:prstGeom prst="rect">
            <a:avLst/>
          </a:prstGeom>
          <a:noFill/>
        </p:spPr>
        <p:txBody>
          <a:bodyPr wrap="square" rtlCol="0">
            <a:spAutoFit/>
          </a:bodyPr>
          <a:lstStyle/>
          <a:p>
            <a:r>
              <a:rPr lang="en-US" sz="1400" i="1" dirty="0" smtClean="0"/>
              <a:t>Purple Veronica</a:t>
            </a:r>
            <a:endParaRPr lang="en-US" sz="1400" i="1" dirty="0"/>
          </a:p>
        </p:txBody>
      </p:sp>
      <p:pic>
        <p:nvPicPr>
          <p:cNvPr id="5" name="Picture 4"/>
          <p:cNvPicPr>
            <a:picLocks noChangeAspect="1"/>
          </p:cNvPicPr>
          <p:nvPr/>
        </p:nvPicPr>
        <p:blipFill>
          <a:blip r:embed="rId2"/>
          <a:stretch>
            <a:fillRect/>
          </a:stretch>
        </p:blipFill>
        <p:spPr>
          <a:xfrm>
            <a:off x="632062" y="1772639"/>
            <a:ext cx="3689262" cy="2513563"/>
          </a:xfrm>
          <a:prstGeom prst="rect">
            <a:avLst/>
          </a:prstGeom>
          <a:effectLst>
            <a:softEdge rad="38100"/>
          </a:effectLst>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441" y="1785331"/>
            <a:ext cx="3245362" cy="2434021"/>
          </a:xfrm>
          <a:prstGeom prst="rect">
            <a:avLst/>
          </a:prstGeom>
          <a:effectLst>
            <a:softEdge rad="38100"/>
          </a:effectLst>
        </p:spPr>
      </p:pic>
      <p:pic>
        <p:nvPicPr>
          <p:cNvPr id="13" name="Picture 12"/>
          <p:cNvPicPr>
            <a:picLocks noChangeAspect="1"/>
          </p:cNvPicPr>
          <p:nvPr/>
        </p:nvPicPr>
        <p:blipFill>
          <a:blip r:embed="rId4"/>
          <a:stretch>
            <a:fillRect/>
          </a:stretch>
        </p:blipFill>
        <p:spPr>
          <a:xfrm>
            <a:off x="8211822" y="1795785"/>
            <a:ext cx="3329808" cy="2413111"/>
          </a:xfrm>
          <a:prstGeom prst="rect">
            <a:avLst/>
          </a:prstGeom>
          <a:effectLst>
            <a:softEdge rad="38100"/>
          </a:effectLst>
        </p:spPr>
      </p:pic>
      <p:sp>
        <p:nvSpPr>
          <p:cNvPr id="15" name="TextBox 14"/>
          <p:cNvSpPr txBox="1"/>
          <p:nvPr/>
        </p:nvSpPr>
        <p:spPr>
          <a:xfrm>
            <a:off x="9373789" y="4186352"/>
            <a:ext cx="1412509" cy="319459"/>
          </a:xfrm>
          <a:prstGeom prst="rect">
            <a:avLst/>
          </a:prstGeom>
          <a:noFill/>
        </p:spPr>
        <p:txBody>
          <a:bodyPr wrap="square" rtlCol="0">
            <a:spAutoFit/>
          </a:bodyPr>
          <a:lstStyle/>
          <a:p>
            <a:r>
              <a:rPr lang="en-US" sz="1400" i="1" dirty="0" smtClean="0"/>
              <a:t>Stella </a:t>
            </a:r>
            <a:r>
              <a:rPr lang="en-US" sz="1400" i="1" dirty="0" err="1" smtClean="0"/>
              <a:t>d’oro</a:t>
            </a:r>
            <a:endParaRPr lang="en-US" sz="1400" i="1"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2000">
                <a:schemeClr val="accent2">
                  <a:lumMod val="60000"/>
                  <a:lumOff val="40000"/>
                </a:schemeClr>
              </a:gs>
              <a:gs pos="100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8A339EB-CD0D-45E0-B4E7-90C9A945A3D7}"/>
              </a:ext>
            </a:extLst>
          </p:cNvPr>
          <p:cNvSpPr>
            <a:spLocks noGrp="1"/>
          </p:cNvSpPr>
          <p:nvPr>
            <p:ph type="ctrTitle"/>
          </p:nvPr>
        </p:nvSpPr>
        <p:spPr>
          <a:xfrm>
            <a:off x="4704216" y="0"/>
            <a:ext cx="2783568" cy="920750"/>
          </a:xfrm>
        </p:spPr>
        <p:txBody>
          <a:bodyPr>
            <a:normAutofit/>
          </a:bodyPr>
          <a:lstStyle/>
          <a:p>
            <a:r>
              <a:rPr lang="en-US" sz="4800" b="1" u="sng" dirty="0" smtClean="0">
                <a:latin typeface="Georgia"/>
                <a:cs typeface="Calibri Light"/>
              </a:rPr>
              <a:t>July</a:t>
            </a:r>
            <a:endParaRPr lang="en-US" sz="4800" b="1" dirty="0">
              <a:latin typeface="Georgia"/>
              <a:cs typeface="Calibri Light"/>
            </a:endParaRPr>
          </a:p>
        </p:txBody>
      </p:sp>
      <p:sp>
        <p:nvSpPr>
          <p:cNvPr id="3" name="Subtitle 2">
            <a:extLst>
              <a:ext uri="{FF2B5EF4-FFF2-40B4-BE49-F238E27FC236}">
                <a16:creationId xmlns="" xmlns:a16="http://schemas.microsoft.com/office/drawing/2014/main" id="{25B58B26-E695-4F9D-A4BE-2C2FD9A69EF3}"/>
              </a:ext>
            </a:extLst>
          </p:cNvPr>
          <p:cNvSpPr>
            <a:spLocks noGrp="1"/>
          </p:cNvSpPr>
          <p:nvPr>
            <p:ph type="subTitle" idx="1"/>
          </p:nvPr>
        </p:nvSpPr>
        <p:spPr>
          <a:xfrm>
            <a:off x="828675" y="1116013"/>
            <a:ext cx="4438650" cy="5275262"/>
          </a:xfrm>
        </p:spPr>
        <p:txBody>
          <a:bodyPr vert="horz" lIns="91440" tIns="45720" rIns="91440" bIns="45720" rtlCol="0" anchor="t">
            <a:normAutofit/>
          </a:bodyPr>
          <a:lstStyle/>
          <a:p>
            <a:endParaRPr lang="en-US" b="1" dirty="0">
              <a:ea typeface="+mn-lt"/>
              <a:cs typeface="+mn-lt"/>
            </a:endParaRPr>
          </a:p>
          <a:p>
            <a:endParaRPr lang="en-US" b="1" dirty="0">
              <a:ea typeface="+mn-lt"/>
              <a:cs typeface="+mn-lt"/>
            </a:endParaRPr>
          </a:p>
        </p:txBody>
      </p:sp>
      <p:sp>
        <p:nvSpPr>
          <p:cNvPr id="4" name="TextBox 3">
            <a:extLst>
              <a:ext uri="{FF2B5EF4-FFF2-40B4-BE49-F238E27FC236}">
                <a16:creationId xmlns="" xmlns:a16="http://schemas.microsoft.com/office/drawing/2014/main" id="{148B2605-B033-429B-ADF7-8A481C0E5335}"/>
              </a:ext>
            </a:extLst>
          </p:cNvPr>
          <p:cNvSpPr txBox="1"/>
          <p:nvPr/>
        </p:nvSpPr>
        <p:spPr>
          <a:xfrm>
            <a:off x="170539" y="920750"/>
            <a:ext cx="7580543"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charset="2"/>
              <a:buChar char="q"/>
            </a:pPr>
            <a:r>
              <a:rPr lang="en-US" dirty="0"/>
              <a:t>Garden flowers, whether annuals or perennials, benefit from "deadheading" after flowering. By removing the spent flower heads, energy is used to produce more flowers or foliage and roots. Some will produce another flush of blooms. </a:t>
            </a:r>
          </a:p>
          <a:p>
            <a:pPr marL="285750" indent="-285750">
              <a:buFont typeface="Wingdings" charset="2"/>
              <a:buChar char="q"/>
            </a:pPr>
            <a:endParaRPr lang="en-US" dirty="0"/>
          </a:p>
          <a:p>
            <a:pPr marL="285750" indent="-285750">
              <a:buFont typeface="Wingdings" charset="2"/>
              <a:buChar char="q"/>
            </a:pPr>
            <a:r>
              <a:rPr lang="en-US" dirty="0"/>
              <a:t>In general, flowering requires lots of energy so it can be quite helpful to fertilize flowering annual plants once flowering begins. Fertilize one more time before the end of the season. </a:t>
            </a:r>
            <a:endParaRPr lang="en-US" dirty="0" smtClean="0"/>
          </a:p>
          <a:p>
            <a:pPr marL="285750" indent="-285750">
              <a:buFont typeface="Wingdings" charset="2"/>
              <a:buChar char="q"/>
            </a:pPr>
            <a:endParaRPr lang="en-US" dirty="0"/>
          </a:p>
          <a:p>
            <a:pPr marL="285750" indent="-285750">
              <a:buFont typeface="Wingdings" charset="2"/>
              <a:buChar char="q"/>
            </a:pPr>
            <a:r>
              <a:rPr lang="en-US" dirty="0" smtClean="0"/>
              <a:t>Keep </a:t>
            </a:r>
            <a:r>
              <a:rPr lang="en-US" dirty="0" err="1"/>
              <a:t>cole</a:t>
            </a:r>
            <a:r>
              <a:rPr lang="en-US" dirty="0"/>
              <a:t> crops and potatoes covered with floating row cover to exclude cabbage worm and leafhoppers. Cole crops such as cauliflower, broccoli, and cabbage can be sprayed or dusted with </a:t>
            </a:r>
            <a:r>
              <a:rPr lang="en-US" dirty="0" err="1"/>
              <a:t>Dipel</a:t>
            </a:r>
            <a:r>
              <a:rPr lang="en-US" dirty="0"/>
              <a:t> (Bacillus thuringiensis), a biological control product. M-</a:t>
            </a:r>
            <a:r>
              <a:rPr lang="en-US" dirty="0" err="1"/>
              <a:t>trak</a:t>
            </a:r>
            <a:r>
              <a:rPr lang="en-US" dirty="0"/>
              <a:t> is a similar biological control for potato beetles. </a:t>
            </a:r>
            <a:endParaRPr lang="en-US" dirty="0" smtClean="0"/>
          </a:p>
          <a:p>
            <a:pPr marL="285750" indent="-285750">
              <a:buFont typeface="Wingdings" charset="2"/>
              <a:buChar char="q"/>
            </a:pPr>
            <a:endParaRPr lang="en-US" dirty="0"/>
          </a:p>
          <a:p>
            <a:pPr marL="285750" indent="-285750">
              <a:buFont typeface="Wingdings" charset="2"/>
              <a:buChar char="q"/>
            </a:pPr>
            <a:r>
              <a:rPr lang="en-US" dirty="0"/>
              <a:t>Seeds can continue to be sown throughout July for late crops of beets, bush beans, carrots, chard, Chinese cabbage, cucumbers, kohlrabi, and corn. For summer planting, moisten the furrows before sowing seeds. Cover with pre-moistened potting soil mix which will not be so likely to crust and crack. To hold in the moisture, cover the rows with a very thin layer of mulch or floating row cover fabric. </a:t>
            </a:r>
          </a:p>
        </p:txBody>
      </p:sp>
      <p:pic>
        <p:nvPicPr>
          <p:cNvPr id="5" name="Picture 4"/>
          <p:cNvPicPr>
            <a:picLocks noChangeAspect="1"/>
          </p:cNvPicPr>
          <p:nvPr/>
        </p:nvPicPr>
        <p:blipFill>
          <a:blip r:embed="rId2"/>
          <a:stretch>
            <a:fillRect/>
          </a:stretch>
        </p:blipFill>
        <p:spPr>
          <a:xfrm>
            <a:off x="7833225" y="693737"/>
            <a:ext cx="4276632" cy="5470525"/>
          </a:xfrm>
          <a:prstGeom prst="rect">
            <a:avLst/>
          </a:prstGeom>
          <a:effectLst>
            <a:softEdge rad="38100"/>
          </a:effectLst>
        </p:spPr>
      </p:pic>
    </p:spTree>
    <p:extLst>
      <p:ext uri="{BB962C8B-B14F-4D97-AF65-F5344CB8AC3E}">
        <p14:creationId xmlns:p14="http://schemas.microsoft.com/office/powerpoint/2010/main" val="211709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a:off x="8356897" y="3245257"/>
            <a:ext cx="3512819" cy="3269751"/>
          </a:xfrm>
          <a:prstGeom prst="round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18190" y="1123848"/>
            <a:ext cx="3828657" cy="3821500"/>
          </a:xfrm>
          <a:prstGeom prst="rect">
            <a:avLst/>
          </a:prstGeom>
          <a:gradFill>
            <a:gsLst>
              <a:gs pos="84000">
                <a:srgbClr val="FFC000"/>
              </a:gs>
              <a:gs pos="11000">
                <a:schemeClr val="accent1">
                  <a:lumMod val="5000"/>
                  <a:lumOff val="95000"/>
                </a:schemeClr>
              </a:gs>
              <a:gs pos="100000">
                <a:srgbClr val="92D050"/>
              </a:gs>
              <a:gs pos="97000">
                <a:srgbClr val="92D050"/>
              </a:gs>
              <a:gs pos="100000">
                <a:srgbClr val="92D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2095" y="76900"/>
            <a:ext cx="4154423" cy="6628622"/>
          </a:xfrm>
          <a:prstGeom prst="rect">
            <a:avLst/>
          </a:prstGeom>
          <a:gradFill>
            <a:gsLst>
              <a:gs pos="86000">
                <a:srgbClr val="FF0000"/>
              </a:gs>
              <a:gs pos="0">
                <a:schemeClr val="accent1">
                  <a:lumMod val="5000"/>
                  <a:lumOff val="95000"/>
                </a:schemeClr>
              </a:gs>
              <a:gs pos="100000">
                <a:srgbClr val="92D050"/>
              </a:gs>
              <a:gs pos="100000">
                <a:srgbClr val="92D050"/>
              </a:gs>
              <a:gs pos="100000">
                <a:srgbClr val="92D05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8A339EB-CD0D-45E0-B4E7-90C9A945A3D7}"/>
              </a:ext>
            </a:extLst>
          </p:cNvPr>
          <p:cNvSpPr>
            <a:spLocks noGrp="1"/>
          </p:cNvSpPr>
          <p:nvPr>
            <p:ph type="ctrTitle"/>
          </p:nvPr>
        </p:nvSpPr>
        <p:spPr>
          <a:xfrm>
            <a:off x="4247505" y="100791"/>
            <a:ext cx="3634370" cy="920750"/>
          </a:xfrm>
        </p:spPr>
        <p:txBody>
          <a:bodyPr>
            <a:normAutofit/>
          </a:bodyPr>
          <a:lstStyle/>
          <a:p>
            <a:r>
              <a:rPr lang="en-US" sz="4800" b="1" u="sng" dirty="0">
                <a:latin typeface="Georgia"/>
                <a:ea typeface="+mj-lt"/>
                <a:cs typeface="+mj-lt"/>
              </a:rPr>
              <a:t>First Week</a:t>
            </a:r>
            <a:endParaRPr lang="en-US" sz="4800" u="sng" dirty="0">
              <a:latin typeface="Georgia"/>
            </a:endParaRPr>
          </a:p>
        </p:txBody>
      </p:sp>
      <p:sp>
        <p:nvSpPr>
          <p:cNvPr id="5" name="TextBox 4">
            <a:extLst>
              <a:ext uri="{FF2B5EF4-FFF2-40B4-BE49-F238E27FC236}">
                <a16:creationId xmlns="" xmlns:a16="http://schemas.microsoft.com/office/drawing/2014/main" id="{FBB387AD-6175-477E-84CD-BF034B18750B}"/>
              </a:ext>
            </a:extLst>
          </p:cNvPr>
          <p:cNvSpPr txBox="1"/>
          <p:nvPr/>
        </p:nvSpPr>
        <p:spPr>
          <a:xfrm>
            <a:off x="82095" y="100791"/>
            <a:ext cx="4202577" cy="6540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smtClean="0"/>
              <a:t>Tomatoes</a:t>
            </a:r>
            <a:endParaRPr lang="en-US" b="1" dirty="0"/>
          </a:p>
          <a:p>
            <a:pPr marL="285750" indent="-285750">
              <a:buFont typeface="Wingdings" charset="2"/>
              <a:buChar char="q"/>
            </a:pPr>
            <a:r>
              <a:rPr lang="en-US" dirty="0" smtClean="0"/>
              <a:t>Just a reminder-- </a:t>
            </a:r>
            <a:r>
              <a:rPr lang="en-US" dirty="0"/>
              <a:t>Don't fertilize </a:t>
            </a:r>
            <a:r>
              <a:rPr lang="en-US" dirty="0" smtClean="0"/>
              <a:t>tomatoes until </a:t>
            </a:r>
            <a:r>
              <a:rPr lang="en-US" dirty="0"/>
              <a:t>the first fruit has </a:t>
            </a:r>
            <a:r>
              <a:rPr lang="en-US" dirty="0" smtClean="0"/>
              <a:t>set</a:t>
            </a:r>
            <a:r>
              <a:rPr lang="en-US" dirty="0"/>
              <a:t>. Too much </a:t>
            </a:r>
            <a:r>
              <a:rPr lang="en-US" dirty="0" smtClean="0"/>
              <a:t>nitrogen </a:t>
            </a:r>
            <a:r>
              <a:rPr lang="en-US" dirty="0"/>
              <a:t>will cause leafy growth at the expense of flowers and fruit. Most other plants, however, benefit from a starter fertilizer when transplanted. </a:t>
            </a:r>
          </a:p>
          <a:p>
            <a:pPr marL="285750" indent="-285750">
              <a:buFont typeface="Wingdings" charset="2"/>
              <a:buChar char="q"/>
            </a:pPr>
            <a:r>
              <a:rPr lang="en-US" dirty="0"/>
              <a:t>Watch the leaves of your tomato plants for signs of leaf spot diseases. The most common ones, </a:t>
            </a:r>
            <a:r>
              <a:rPr lang="en-US" dirty="0" err="1"/>
              <a:t>septoria</a:t>
            </a:r>
            <a:r>
              <a:rPr lang="en-US" dirty="0"/>
              <a:t> and early blight, appear on lower leaves first and can sometimes be effectively controlled if leaves are removed as soon as leaf spots are seen. If it has gotten away from you, chemical control is also possible with a fungicide containing </a:t>
            </a:r>
            <a:r>
              <a:rPr lang="en-US" dirty="0" err="1"/>
              <a:t>chlorothalonil</a:t>
            </a:r>
            <a:r>
              <a:rPr lang="en-US" dirty="0"/>
              <a:t>. Organic gardeners can use products containing copper</a:t>
            </a:r>
            <a:r>
              <a:rPr lang="en-US" dirty="0" smtClean="0"/>
              <a:t>.</a:t>
            </a:r>
          </a:p>
          <a:p>
            <a:pPr marL="285750" indent="-285750">
              <a:buFont typeface="Wingdings" charset="2"/>
              <a:buChar char="q"/>
            </a:pPr>
            <a:endParaRPr lang="en-US" dirty="0"/>
          </a:p>
          <a:p>
            <a:pPr marL="285750" indent="-285750">
              <a:buFont typeface="Wingdings" charset="2"/>
              <a:buChar char="q"/>
            </a:pPr>
            <a:r>
              <a:rPr lang="en-US" dirty="0" smtClean="0"/>
              <a:t>Click the below link for more info</a:t>
            </a:r>
            <a:endParaRPr lang="en-US" dirty="0"/>
          </a:p>
          <a:p>
            <a:pPr marL="285750" indent="-285750">
              <a:buFont typeface="Wingdings" charset="2"/>
              <a:buChar char="q"/>
            </a:pPr>
            <a:r>
              <a:rPr lang="en-US" dirty="0" smtClean="0">
                <a:hlinkClick r:id="rId3"/>
              </a:rPr>
              <a:t>Growing Tomatoes in Wisconsin</a:t>
            </a:r>
            <a:endParaRPr lang="en-US" dirty="0" smtClean="0"/>
          </a:p>
          <a:p>
            <a:pPr marL="285750" indent="-285750">
              <a:buFont typeface="Wingdings" charset="2"/>
              <a:buChar char="q"/>
            </a:pPr>
            <a:r>
              <a:rPr lang="en-US" dirty="0" smtClean="0">
                <a:hlinkClick r:id="rId4"/>
              </a:rPr>
              <a:t>Septoria and Early Blight</a:t>
            </a:r>
            <a:endParaRPr lang="en-US" dirty="0"/>
          </a:p>
        </p:txBody>
      </p:sp>
      <p:sp>
        <p:nvSpPr>
          <p:cNvPr id="11" name="TextBox 10"/>
          <p:cNvSpPr txBox="1"/>
          <p:nvPr/>
        </p:nvSpPr>
        <p:spPr>
          <a:xfrm>
            <a:off x="4418189" y="1123848"/>
            <a:ext cx="3807591" cy="3693319"/>
          </a:xfrm>
          <a:prstGeom prst="rect">
            <a:avLst/>
          </a:prstGeom>
          <a:noFill/>
        </p:spPr>
        <p:txBody>
          <a:bodyPr wrap="square" rtlCol="0">
            <a:spAutoFit/>
          </a:bodyPr>
          <a:lstStyle/>
          <a:p>
            <a:r>
              <a:rPr lang="en-US" dirty="0"/>
              <a:t>To prevent bacterial wilt of squashes, melons, cucumbers, and gourds, control the striped and spotted cucumber beetles. Use </a:t>
            </a:r>
            <a:r>
              <a:rPr lang="en-US" dirty="0" err="1"/>
              <a:t>carbaryl</a:t>
            </a:r>
            <a:r>
              <a:rPr lang="en-US" dirty="0"/>
              <a:t> either as a dust or spray late in the day after flowers have closed and bees are no longer active. Organic gardeners can use products containing </a:t>
            </a:r>
            <a:r>
              <a:rPr lang="en-US" dirty="0" err="1"/>
              <a:t>spinosad</a:t>
            </a:r>
            <a:r>
              <a:rPr lang="en-US" dirty="0"/>
              <a:t>. Plants already infected with the wilt should be removed and destroyed immediately. </a:t>
            </a:r>
            <a:endParaRPr lang="en-US" dirty="0" smtClean="0"/>
          </a:p>
          <a:p>
            <a:pPr marL="285750" indent="-285750">
              <a:buFont typeface="Wingdings" charset="2"/>
              <a:buChar char="q"/>
            </a:pPr>
            <a:r>
              <a:rPr lang="en-US" dirty="0" smtClean="0">
                <a:hlinkClick r:id="rId5"/>
              </a:rPr>
              <a:t>Bacterial Wilt Info</a:t>
            </a:r>
            <a:endParaRPr lang="en-US" dirty="0" smtClean="0"/>
          </a:p>
          <a:p>
            <a:pPr marL="285750" indent="-285750">
              <a:buFont typeface="Wingdings" charset="2"/>
              <a:buChar char="q"/>
            </a:pPr>
            <a:r>
              <a:rPr lang="en-US" dirty="0" smtClean="0">
                <a:hlinkClick r:id="rId6"/>
              </a:rPr>
              <a:t>Cucumber Beetles</a:t>
            </a:r>
            <a:endParaRPr lang="en-US" dirty="0"/>
          </a:p>
        </p:txBody>
      </p:sp>
      <p:pic>
        <p:nvPicPr>
          <p:cNvPr id="24" name="Picture 23"/>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547768" y="164726"/>
            <a:ext cx="516640" cy="311751"/>
          </a:xfrm>
          <a:prstGeom prst="rect">
            <a:avLst/>
          </a:prstGeom>
        </p:spPr>
      </p:pic>
      <p:sp>
        <p:nvSpPr>
          <p:cNvPr id="12" name="TextBox 11"/>
          <p:cNvSpPr txBox="1"/>
          <p:nvPr/>
        </p:nvSpPr>
        <p:spPr>
          <a:xfrm>
            <a:off x="8335654" y="3375687"/>
            <a:ext cx="3448052" cy="3139321"/>
          </a:xfrm>
          <a:prstGeom prst="rect">
            <a:avLst/>
          </a:prstGeom>
          <a:noFill/>
        </p:spPr>
        <p:txBody>
          <a:bodyPr wrap="square" rtlCol="0">
            <a:spAutoFit/>
          </a:bodyPr>
          <a:lstStyle/>
          <a:p>
            <a:pPr marL="285750" indent="-285750">
              <a:buFont typeface="Wingdings" charset="2"/>
              <a:buChar char="q"/>
            </a:pPr>
            <a:r>
              <a:rPr lang="en-US" dirty="0"/>
              <a:t>Trees and shrubs </a:t>
            </a:r>
            <a:r>
              <a:rPr lang="en-US" u="sng" dirty="0"/>
              <a:t>should not </a:t>
            </a:r>
            <a:r>
              <a:rPr lang="en-US" dirty="0"/>
              <a:t>be fertilized until leaves begin to color and drop this fall. Fertilizing is only recommended if trees are stressed by insects or diseases, damage, or environmental conditions such as drought. Symptoms are small, pales leaves or a thin canopy. Fertilizing, like pruning, stimulates new growth. </a:t>
            </a:r>
          </a:p>
        </p:txBody>
      </p:sp>
      <p:sp>
        <p:nvSpPr>
          <p:cNvPr id="3" name="TextBox 2"/>
          <p:cNvSpPr txBox="1"/>
          <p:nvPr/>
        </p:nvSpPr>
        <p:spPr>
          <a:xfrm>
            <a:off x="8258175" y="4772025"/>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8"/>
          <a:stretch>
            <a:fillRect/>
          </a:stretch>
        </p:blipFill>
        <p:spPr>
          <a:xfrm>
            <a:off x="6542668" y="3896747"/>
            <a:ext cx="1900238" cy="1345112"/>
          </a:xfrm>
          <a:prstGeom prst="rect">
            <a:avLst/>
          </a:prstGeom>
          <a:effectLst>
            <a:softEdge rad="127000"/>
          </a:effectLst>
        </p:spPr>
      </p:pic>
      <p:pic>
        <p:nvPicPr>
          <p:cNvPr id="7" name="Picture 6"/>
          <p:cNvPicPr>
            <a:picLocks noChangeAspect="1"/>
          </p:cNvPicPr>
          <p:nvPr/>
        </p:nvPicPr>
        <p:blipFill>
          <a:blip r:embed="rId9"/>
          <a:stretch>
            <a:fillRect/>
          </a:stretch>
        </p:blipFill>
        <p:spPr>
          <a:xfrm>
            <a:off x="3527191" y="5286597"/>
            <a:ext cx="2046700" cy="1386958"/>
          </a:xfrm>
          <a:prstGeom prst="rect">
            <a:avLst/>
          </a:prstGeom>
          <a:effectLst>
            <a:softEdge rad="50800"/>
          </a:effectLst>
        </p:spPr>
      </p:pic>
      <p:sp>
        <p:nvSpPr>
          <p:cNvPr id="13" name="TextBox 12"/>
          <p:cNvSpPr txBox="1"/>
          <p:nvPr/>
        </p:nvSpPr>
        <p:spPr>
          <a:xfrm>
            <a:off x="8442906" y="100791"/>
            <a:ext cx="3602213" cy="2308324"/>
          </a:xfrm>
          <a:prstGeom prst="rect">
            <a:avLst/>
          </a:prstGeom>
          <a:noFill/>
        </p:spPr>
        <p:txBody>
          <a:bodyPr wrap="square" rtlCol="0">
            <a:spAutoFit/>
          </a:bodyPr>
          <a:lstStyle/>
          <a:p>
            <a:r>
              <a:rPr lang="en-US" dirty="0" smtClean="0"/>
              <a:t>Finish mulching or add mulch as your plants grow.  Use organic or inorganic mulching materials.  You can tailor your mulching materials to your plants.  Do your plants like cooler or warmer soil?? </a:t>
            </a:r>
          </a:p>
          <a:p>
            <a:pPr marL="285750" indent="-285750">
              <a:buFont typeface="Wingdings" charset="2"/>
              <a:buChar char="q"/>
            </a:pPr>
            <a:r>
              <a:rPr lang="en-US" dirty="0" smtClean="0">
                <a:hlinkClick r:id="rId10"/>
              </a:rPr>
              <a:t>All About Mulching</a:t>
            </a:r>
            <a:endParaRPr lang="en-US" dirty="0"/>
          </a:p>
          <a:p>
            <a:endParaRPr lang="en-US" dirty="0"/>
          </a:p>
        </p:txBody>
      </p:sp>
      <p:pic>
        <p:nvPicPr>
          <p:cNvPr id="17" name="Picture 16"/>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8479164" y="2132980"/>
            <a:ext cx="1682819" cy="901618"/>
          </a:xfrm>
          <a:prstGeom prst="rect">
            <a:avLst/>
          </a:prstGeom>
          <a:effectLst>
            <a:softEdge rad="38100"/>
          </a:effectLst>
        </p:spPr>
      </p:pic>
      <p:pic>
        <p:nvPicPr>
          <p:cNvPr id="19" name="Picture 18"/>
          <p:cNvPicPr>
            <a:picLocks noChangeAspect="1"/>
          </p:cNvPicPr>
          <p:nvPr/>
        </p:nvPicPr>
        <p:blipFill>
          <a:blip r:embed="rId12"/>
          <a:stretch>
            <a:fillRect/>
          </a:stretch>
        </p:blipFill>
        <p:spPr>
          <a:xfrm>
            <a:off x="10244012" y="2088406"/>
            <a:ext cx="1389406" cy="1051521"/>
          </a:xfrm>
          <a:prstGeom prst="rect">
            <a:avLst/>
          </a:prstGeom>
          <a:effectLst>
            <a:softEdge rad="38100"/>
          </a:effectLst>
        </p:spPr>
      </p:pic>
      <p:pic>
        <p:nvPicPr>
          <p:cNvPr id="21" name="Picture 20"/>
          <p:cNvPicPr>
            <a:picLocks noChangeAspect="1"/>
          </p:cNvPicPr>
          <p:nvPr/>
        </p:nvPicPr>
        <p:blipFill rotWithShape="1">
          <a:blip r:embed="rId13">
            <a:extLst>
              <a:ext uri="{28A0092B-C50C-407E-A947-70E740481C1C}">
                <a14:useLocalDpi xmlns:a14="http://schemas.microsoft.com/office/drawing/2010/main"/>
              </a:ext>
            </a:extLst>
          </a:blip>
          <a:srcRect b="9440"/>
          <a:stretch/>
        </p:blipFill>
        <p:spPr>
          <a:xfrm>
            <a:off x="5941480" y="5368438"/>
            <a:ext cx="1564270" cy="1273149"/>
          </a:xfrm>
          <a:prstGeom prst="rect">
            <a:avLst/>
          </a:prstGeom>
        </p:spPr>
      </p:pic>
      <p:sp>
        <p:nvSpPr>
          <p:cNvPr id="22" name="TextBox 21"/>
          <p:cNvSpPr txBox="1"/>
          <p:nvPr/>
        </p:nvSpPr>
        <p:spPr>
          <a:xfrm>
            <a:off x="7197225" y="6059191"/>
            <a:ext cx="968777" cy="646331"/>
          </a:xfrm>
          <a:prstGeom prst="rect">
            <a:avLst/>
          </a:prstGeom>
          <a:noFill/>
        </p:spPr>
        <p:txBody>
          <a:bodyPr wrap="square" rtlCol="0">
            <a:spAutoFit/>
          </a:bodyPr>
          <a:lstStyle/>
          <a:p>
            <a:r>
              <a:rPr lang="en-US" smtClean="0"/>
              <a:t>Pull Weeds</a:t>
            </a:r>
            <a:endParaRPr lang="en-US"/>
          </a:p>
        </p:txBody>
      </p:sp>
    </p:spTree>
    <p:extLst>
      <p:ext uri="{BB962C8B-B14F-4D97-AF65-F5344CB8AC3E}">
        <p14:creationId xmlns:p14="http://schemas.microsoft.com/office/powerpoint/2010/main" val="364174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339EB-CD0D-45E0-B4E7-90C9A945A3D7}"/>
              </a:ext>
            </a:extLst>
          </p:cNvPr>
          <p:cNvSpPr>
            <a:spLocks noGrp="1"/>
          </p:cNvSpPr>
          <p:nvPr>
            <p:ph type="ctrTitle"/>
          </p:nvPr>
        </p:nvSpPr>
        <p:spPr>
          <a:xfrm>
            <a:off x="3528370" y="65549"/>
            <a:ext cx="5076825" cy="920750"/>
          </a:xfrm>
        </p:spPr>
        <p:txBody>
          <a:bodyPr>
            <a:normAutofit/>
          </a:bodyPr>
          <a:lstStyle/>
          <a:p>
            <a:r>
              <a:rPr lang="en-US" sz="4800" b="1" u="sng" dirty="0">
                <a:latin typeface="Georgia"/>
                <a:ea typeface="+mj-lt"/>
                <a:cs typeface="+mj-lt"/>
              </a:rPr>
              <a:t>Second Week</a:t>
            </a:r>
            <a:endParaRPr lang="en-US" sz="4800" u="sng" dirty="0">
              <a:latin typeface="Georgia"/>
            </a:endParaRPr>
          </a:p>
        </p:txBody>
      </p:sp>
      <p:grpSp>
        <p:nvGrpSpPr>
          <p:cNvPr id="11" name="Group 10"/>
          <p:cNvGrpSpPr/>
          <p:nvPr/>
        </p:nvGrpSpPr>
        <p:grpSpPr>
          <a:xfrm>
            <a:off x="8605195" y="1035491"/>
            <a:ext cx="3426880" cy="3419411"/>
            <a:chOff x="-21594" y="230650"/>
            <a:chExt cx="3023262" cy="2991086"/>
          </a:xfrm>
        </p:grpSpPr>
        <p:sp>
          <p:nvSpPr>
            <p:cNvPr id="13" name="Rectangle 12"/>
            <p:cNvSpPr/>
            <p:nvPr/>
          </p:nvSpPr>
          <p:spPr>
            <a:xfrm>
              <a:off x="-21594" y="230650"/>
              <a:ext cx="3023262" cy="2991086"/>
            </a:xfrm>
            <a:prstGeom prst="rect">
              <a:avLst/>
            </a:prstGeom>
            <a:gradFill flip="none" rotWithShape="1">
              <a:gsLst>
                <a:gs pos="99000">
                  <a:srgbClr val="FF7279"/>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54107" y="450256"/>
              <a:ext cx="2827108" cy="2746081"/>
            </a:xfrm>
            <a:prstGeom prst="rect">
              <a:avLst/>
            </a:prstGeom>
            <a:noFill/>
          </p:spPr>
          <p:txBody>
            <a:bodyPr wrap="square" rtlCol="0">
              <a:spAutoFit/>
            </a:bodyPr>
            <a:lstStyle/>
            <a:p>
              <a:pPr marL="285750" indent="-285750">
                <a:buFont typeface="Wingdings" charset="2"/>
                <a:buChar char="q"/>
              </a:pPr>
              <a:r>
                <a:rPr lang="en-US" dirty="0"/>
                <a:t>Watch for cabbage worms, corn borers, cutworms, potato leafhoppers, potato beetles, aphids, tarnished </a:t>
              </a:r>
              <a:r>
                <a:rPr lang="en-US" dirty="0" err="1"/>
                <a:t>plantbugs</a:t>
              </a:r>
              <a:r>
                <a:rPr lang="en-US" dirty="0"/>
                <a:t>, and </a:t>
              </a:r>
              <a:r>
                <a:rPr lang="en-US" dirty="0" err="1"/>
                <a:t>thrips</a:t>
              </a:r>
              <a:r>
                <a:rPr lang="en-US" dirty="0"/>
                <a:t> on many vegetable crops. </a:t>
              </a:r>
              <a:endParaRPr lang="en-US" dirty="0" smtClean="0"/>
            </a:p>
            <a:p>
              <a:pPr marL="285750" indent="-285750">
                <a:buFont typeface="Wingdings" charset="2"/>
                <a:buChar char="q"/>
              </a:pPr>
              <a:endParaRPr lang="en-US" dirty="0" smtClean="0"/>
            </a:p>
            <a:p>
              <a:pPr marL="285750" indent="-285750">
                <a:buFont typeface="Wingdings" charset="2"/>
                <a:buChar char="q"/>
              </a:pPr>
              <a:r>
                <a:rPr lang="en-US" dirty="0" smtClean="0">
                  <a:hlinkClick r:id="rId2"/>
                </a:rPr>
                <a:t>Managing Insects in the Home Garden</a:t>
              </a:r>
              <a:endParaRPr lang="en-US" dirty="0"/>
            </a:p>
          </p:txBody>
        </p:sp>
      </p:grpSp>
      <p:grpSp>
        <p:nvGrpSpPr>
          <p:cNvPr id="23" name="Group 22"/>
          <p:cNvGrpSpPr/>
          <p:nvPr/>
        </p:nvGrpSpPr>
        <p:grpSpPr>
          <a:xfrm>
            <a:off x="96549" y="1027281"/>
            <a:ext cx="4718649" cy="3197639"/>
            <a:chOff x="3372331" y="1081866"/>
            <a:chExt cx="4718649" cy="3197639"/>
          </a:xfrm>
        </p:grpSpPr>
        <p:sp>
          <p:nvSpPr>
            <p:cNvPr id="19" name="Round Diagonal Corner Rectangle 18"/>
            <p:cNvSpPr/>
            <p:nvPr/>
          </p:nvSpPr>
          <p:spPr>
            <a:xfrm>
              <a:off x="3372331" y="1081866"/>
              <a:ext cx="4718649" cy="2957571"/>
            </a:xfrm>
            <a:prstGeom prst="round2DiagRect">
              <a:avLst/>
            </a:prstGeom>
            <a:gradFill>
              <a:gsLst>
                <a:gs pos="0">
                  <a:srgbClr val="FFFF00"/>
                </a:gs>
                <a:gs pos="100000">
                  <a:srgbClr val="FFFF00">
                    <a:tint val="44500"/>
                    <a:satMod val="160000"/>
                  </a:srgbClr>
                </a:gs>
                <a:gs pos="66000">
                  <a:srgbClr val="FFFF00">
                    <a:tint val="23500"/>
                    <a:satMod val="160000"/>
                  </a:srgbClr>
                </a:gs>
              </a:gsLst>
              <a:path path="circle">
                <a:fillToRect t="100000" r="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36770" y="1159723"/>
              <a:ext cx="3119281" cy="2308324"/>
            </a:xfrm>
            <a:prstGeom prst="rect">
              <a:avLst/>
            </a:prstGeom>
          </p:spPr>
          <p:txBody>
            <a:bodyPr wrap="square">
              <a:spAutoFit/>
            </a:bodyPr>
            <a:lstStyle/>
            <a:p>
              <a:pPr marL="285750" indent="-285750">
                <a:buFont typeface="Wingdings" charset="2"/>
                <a:buChar char="q"/>
              </a:pPr>
              <a:r>
                <a:rPr lang="en-US" dirty="0" smtClean="0"/>
                <a:t>Keep watching your Oak</a:t>
              </a:r>
              <a:r>
                <a:rPr lang="en-US" dirty="0"/>
                <a:t>, elm, ash, and maples infected with one of the wilt diseases will begin to show typical symptoms as the summer heats </a:t>
              </a:r>
              <a:r>
                <a:rPr lang="en-US" dirty="0" smtClean="0"/>
                <a:t>up.</a:t>
              </a:r>
              <a:endParaRPr lang="en-US" dirty="0"/>
            </a:p>
            <a:p>
              <a:pPr marL="285750" indent="-285750">
                <a:buFont typeface="Wingdings" charset="2"/>
                <a:buChar char="q"/>
              </a:pPr>
              <a:r>
                <a:rPr lang="en-US" dirty="0">
                  <a:hlinkClick r:id="rId3"/>
                </a:rPr>
                <a:t>More Oak wilt information click </a:t>
              </a:r>
              <a:r>
                <a:rPr lang="en-US" dirty="0" smtClean="0">
                  <a:hlinkClick r:id="rId3"/>
                </a:rPr>
                <a:t>here</a:t>
              </a:r>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31148" y="3104207"/>
              <a:ext cx="1766690" cy="1175298"/>
            </a:xfrm>
            <a:prstGeom prst="rect">
              <a:avLst/>
            </a:prstGeom>
            <a:effectLst>
              <a:softEdge rad="76200"/>
            </a:effectLst>
          </p:spPr>
        </p:pic>
        <p:pic>
          <p:nvPicPr>
            <p:cNvPr id="18" name="Picture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2188" y="1081866"/>
              <a:ext cx="1357030" cy="2528628"/>
            </a:xfrm>
            <a:prstGeom prst="rect">
              <a:avLst/>
            </a:prstGeom>
            <a:effectLst>
              <a:softEdge rad="76200"/>
            </a:effectLst>
          </p:spPr>
        </p:pic>
      </p:grpSp>
      <p:grpSp>
        <p:nvGrpSpPr>
          <p:cNvPr id="28" name="Group 27"/>
          <p:cNvGrpSpPr/>
          <p:nvPr/>
        </p:nvGrpSpPr>
        <p:grpSpPr>
          <a:xfrm>
            <a:off x="8708612" y="3874221"/>
            <a:ext cx="3396019" cy="1605397"/>
            <a:chOff x="8605195" y="3691856"/>
            <a:chExt cx="3396019" cy="1605397"/>
          </a:xfrm>
        </p:grpSpPr>
        <p:pic>
          <p:nvPicPr>
            <p:cNvPr id="3" name="Picture 2"/>
            <p:cNvPicPr>
              <a:picLocks noChangeAspect="1"/>
            </p:cNvPicPr>
            <p:nvPr/>
          </p:nvPicPr>
          <p:blipFill>
            <a:blip r:embed="rId6"/>
            <a:stretch>
              <a:fillRect/>
            </a:stretch>
          </p:blipFill>
          <p:spPr>
            <a:xfrm>
              <a:off x="8794459" y="3994532"/>
              <a:ext cx="1163671" cy="1028930"/>
            </a:xfrm>
            <a:prstGeom prst="rect">
              <a:avLst/>
            </a:prstGeom>
            <a:effectLst>
              <a:softEdge rad="38100"/>
            </a:effectLst>
          </p:spPr>
        </p:pic>
        <p:pic>
          <p:nvPicPr>
            <p:cNvPr id="4" name="Picture 3"/>
            <p:cNvPicPr>
              <a:picLocks noChangeAspect="1"/>
            </p:cNvPicPr>
            <p:nvPr/>
          </p:nvPicPr>
          <p:blipFill>
            <a:blip r:embed="rId7"/>
            <a:stretch>
              <a:fillRect/>
            </a:stretch>
          </p:blipFill>
          <p:spPr>
            <a:xfrm>
              <a:off x="10444556" y="4022417"/>
              <a:ext cx="1057321" cy="1060906"/>
            </a:xfrm>
            <a:prstGeom prst="rect">
              <a:avLst/>
            </a:prstGeom>
            <a:effectLst>
              <a:softEdge rad="25400"/>
            </a:effectLst>
          </p:spPr>
        </p:pic>
        <p:sp>
          <p:nvSpPr>
            <p:cNvPr id="6" name="TextBox 5"/>
            <p:cNvSpPr txBox="1"/>
            <p:nvPr/>
          </p:nvSpPr>
          <p:spPr>
            <a:xfrm>
              <a:off x="10041688" y="3691856"/>
              <a:ext cx="1959526" cy="369332"/>
            </a:xfrm>
            <a:prstGeom prst="rect">
              <a:avLst/>
            </a:prstGeom>
            <a:noFill/>
          </p:spPr>
          <p:txBody>
            <a:bodyPr wrap="square" rtlCol="0">
              <a:spAutoFit/>
            </a:bodyPr>
            <a:lstStyle/>
            <a:p>
              <a:r>
                <a:rPr lang="en-US" dirty="0" smtClean="0"/>
                <a:t>Potato Leafhopper</a:t>
              </a:r>
              <a:endParaRPr lang="en-US" dirty="0"/>
            </a:p>
          </p:txBody>
        </p:sp>
        <p:sp>
          <p:nvSpPr>
            <p:cNvPr id="10" name="TextBox 9"/>
            <p:cNvSpPr txBox="1"/>
            <p:nvPr/>
          </p:nvSpPr>
          <p:spPr>
            <a:xfrm>
              <a:off x="8605195" y="4927921"/>
              <a:ext cx="1700575" cy="369332"/>
            </a:xfrm>
            <a:prstGeom prst="rect">
              <a:avLst/>
            </a:prstGeom>
            <a:noFill/>
          </p:spPr>
          <p:txBody>
            <a:bodyPr wrap="square" rtlCol="0">
              <a:spAutoFit/>
            </a:bodyPr>
            <a:lstStyle/>
            <a:p>
              <a:r>
                <a:rPr lang="en-US" smtClean="0"/>
                <a:t>Cabbage worm</a:t>
              </a:r>
              <a:endParaRPr lang="en-US"/>
            </a:p>
          </p:txBody>
        </p:sp>
      </p:grpSp>
      <p:grpSp>
        <p:nvGrpSpPr>
          <p:cNvPr id="24" name="Group 23"/>
          <p:cNvGrpSpPr/>
          <p:nvPr/>
        </p:nvGrpSpPr>
        <p:grpSpPr>
          <a:xfrm>
            <a:off x="1098351" y="4235027"/>
            <a:ext cx="6791516" cy="2308324"/>
            <a:chOff x="96549" y="4265903"/>
            <a:chExt cx="6791516" cy="2308324"/>
          </a:xfrm>
        </p:grpSpPr>
        <p:sp>
          <p:nvSpPr>
            <p:cNvPr id="7" name="TextBox 6"/>
            <p:cNvSpPr txBox="1"/>
            <p:nvPr/>
          </p:nvSpPr>
          <p:spPr>
            <a:xfrm>
              <a:off x="96549" y="4265903"/>
              <a:ext cx="5324162" cy="2308324"/>
            </a:xfrm>
            <a:prstGeom prst="rect">
              <a:avLst/>
            </a:prstGeom>
            <a:gradFill>
              <a:gsLst>
                <a:gs pos="23000">
                  <a:srgbClr val="92D050"/>
                </a:gs>
                <a:gs pos="98000">
                  <a:srgbClr val="7030A0"/>
                </a:gs>
                <a:gs pos="95000">
                  <a:srgbClr val="FFFF00">
                    <a:tint val="23500"/>
                    <a:satMod val="160000"/>
                  </a:srgbClr>
                </a:gs>
              </a:gsLst>
              <a:lin ang="2700000" scaled="1"/>
            </a:gradFill>
            <a:ln>
              <a:solidFill>
                <a:schemeClr val="accent1">
                  <a:shade val="50000"/>
                </a:schemeClr>
              </a:solidFill>
            </a:ln>
            <a:effectLst>
              <a:softEdge rad="0"/>
            </a:effectLst>
          </p:spPr>
          <p:txBody>
            <a:bodyPr wrap="square" rtlCol="0">
              <a:spAutoFit/>
            </a:bodyPr>
            <a:lstStyle/>
            <a:p>
              <a:pPr marL="285750" indent="-285750">
                <a:buFont typeface="Wingdings" charset="2"/>
                <a:buChar char="q"/>
              </a:pPr>
              <a:r>
                <a:rPr lang="en-US" dirty="0"/>
                <a:t>Begin looking for webs of fall webworm on woody plants. Control by cutting out branches wrapped in webbing where possible. </a:t>
              </a:r>
              <a:endParaRPr lang="en-US" dirty="0" smtClean="0"/>
            </a:p>
            <a:p>
              <a:pPr marL="285750" indent="-285750">
                <a:buFont typeface="Wingdings" charset="2"/>
                <a:buChar char="q"/>
              </a:pPr>
              <a:r>
                <a:rPr lang="en-US" dirty="0" smtClean="0"/>
                <a:t>Spraying </a:t>
              </a:r>
              <a:r>
                <a:rPr lang="en-US" dirty="0"/>
                <a:t>with the biological insecticide </a:t>
              </a:r>
              <a:r>
                <a:rPr lang="en-US" dirty="0" err="1"/>
                <a:t>B.t</a:t>
              </a:r>
              <a:r>
                <a:rPr lang="en-US" dirty="0"/>
                <a:t>.</a:t>
              </a:r>
              <a:br>
                <a:rPr lang="en-US" dirty="0"/>
              </a:br>
              <a:r>
                <a:rPr lang="en-US" dirty="0"/>
                <a:t>(</a:t>
              </a:r>
              <a:r>
                <a:rPr lang="en-US" dirty="0" err="1"/>
                <a:t>Dipel</a:t>
              </a:r>
              <a:r>
                <a:rPr lang="en-US" dirty="0"/>
                <a:t>, </a:t>
              </a:r>
              <a:r>
                <a:rPr lang="en-US" dirty="0" err="1"/>
                <a:t>Thuricide</a:t>
              </a:r>
              <a:r>
                <a:rPr lang="en-US" dirty="0"/>
                <a:t>, and others) is very effective while larvae are young. </a:t>
              </a:r>
              <a:endParaRPr lang="en-US" dirty="0" smtClean="0"/>
            </a:p>
            <a:p>
              <a:pPr marL="285750" indent="-285750">
                <a:buFont typeface="Wingdings" charset="2"/>
                <a:buChar char="q"/>
              </a:pPr>
              <a:endParaRPr lang="en-US" dirty="0"/>
            </a:p>
            <a:p>
              <a:pPr marL="285750" indent="-285750">
                <a:buFont typeface="Wingdings" charset="2"/>
                <a:buChar char="q"/>
              </a:pPr>
              <a:r>
                <a:rPr lang="en-US" dirty="0" smtClean="0">
                  <a:hlinkClick r:id="rId8"/>
                </a:rPr>
                <a:t>Webworm Info</a:t>
              </a:r>
              <a:endParaRPr lang="en-US" dirty="0"/>
            </a:p>
          </p:txBody>
        </p:sp>
        <p:pic>
          <p:nvPicPr>
            <p:cNvPr id="22" name="Picture 21"/>
            <p:cNvPicPr>
              <a:picLocks noChangeAspect="1"/>
            </p:cNvPicPr>
            <p:nvPr/>
          </p:nvPicPr>
          <p:blipFill>
            <a:blip r:embed="rId9"/>
            <a:stretch>
              <a:fillRect/>
            </a:stretch>
          </p:blipFill>
          <p:spPr>
            <a:xfrm>
              <a:off x="5401107" y="4287664"/>
              <a:ext cx="1486958" cy="2269567"/>
            </a:xfrm>
            <a:prstGeom prst="rect">
              <a:avLst/>
            </a:prstGeom>
            <a:effectLst>
              <a:softEdge rad="38100"/>
            </a:effectLst>
          </p:spPr>
        </p:pic>
      </p:grpSp>
      <p:sp>
        <p:nvSpPr>
          <p:cNvPr id="27" name="TextBox 26"/>
          <p:cNvSpPr txBox="1"/>
          <p:nvPr/>
        </p:nvSpPr>
        <p:spPr>
          <a:xfrm>
            <a:off x="4942595" y="1382137"/>
            <a:ext cx="3387018" cy="2031325"/>
          </a:xfrm>
          <a:prstGeom prst="rect">
            <a:avLst/>
          </a:prstGeom>
          <a:gradFill>
            <a:gsLst>
              <a:gs pos="2000">
                <a:schemeClr val="accent2">
                  <a:lumMod val="60000"/>
                  <a:lumOff val="40000"/>
                </a:schemeClr>
              </a:gs>
              <a:gs pos="100000">
                <a:srgbClr val="0070C0"/>
              </a:gs>
              <a:gs pos="100000">
                <a:schemeClr val="bg1"/>
              </a:gs>
              <a:gs pos="100000">
                <a:srgbClr val="A4CCE9"/>
              </a:gs>
              <a:gs pos="87000">
                <a:srgbClr val="00B050"/>
              </a:gs>
            </a:gsLst>
            <a:path path="circle">
              <a:fillToRect t="100000" r="100000"/>
            </a:path>
          </a:gradFill>
        </p:spPr>
        <p:txBody>
          <a:bodyPr wrap="square" rtlCol="0">
            <a:spAutoFit/>
          </a:bodyPr>
          <a:lstStyle/>
          <a:p>
            <a:pPr marL="342900" indent="-342900">
              <a:buFont typeface="Wingdings" charset="2"/>
              <a:buChar char="q"/>
            </a:pPr>
            <a:r>
              <a:rPr lang="en-US" dirty="0"/>
              <a:t>Fertilize your lawn for the second time of the season. This is optional if your lawn is over 15 years old and has been regularly fertilized for that long. Do not use a weed ‘n feed at this time. </a:t>
            </a:r>
          </a:p>
        </p:txBody>
      </p:sp>
      <p:pic>
        <p:nvPicPr>
          <p:cNvPr id="29" name="Picture 28"/>
          <p:cNvPicPr>
            <a:picLocks noChangeAspect="1"/>
          </p:cNvPicPr>
          <p:nvPr/>
        </p:nvPicPr>
        <p:blipFill>
          <a:blip r:embed="rId10"/>
          <a:stretch>
            <a:fillRect/>
          </a:stretch>
        </p:blipFill>
        <p:spPr>
          <a:xfrm>
            <a:off x="10406622" y="5632774"/>
            <a:ext cx="1542223" cy="1140418"/>
          </a:xfrm>
          <a:prstGeom prst="rect">
            <a:avLst/>
          </a:prstGeom>
        </p:spPr>
      </p:pic>
      <p:sp>
        <p:nvSpPr>
          <p:cNvPr id="30" name="TextBox 29"/>
          <p:cNvSpPr txBox="1"/>
          <p:nvPr/>
        </p:nvSpPr>
        <p:spPr>
          <a:xfrm>
            <a:off x="9042687" y="6018317"/>
            <a:ext cx="1363935" cy="369332"/>
          </a:xfrm>
          <a:prstGeom prst="rect">
            <a:avLst/>
          </a:prstGeom>
          <a:noFill/>
        </p:spPr>
        <p:txBody>
          <a:bodyPr wrap="square" rtlCol="0">
            <a:spAutoFit/>
          </a:bodyPr>
          <a:lstStyle/>
          <a:p>
            <a:r>
              <a:rPr lang="en-US" smtClean="0"/>
              <a:t>Pull Weeds</a:t>
            </a:r>
            <a:endParaRPr lang="en-US"/>
          </a:p>
        </p:txBody>
      </p:sp>
    </p:spTree>
    <p:extLst>
      <p:ext uri="{BB962C8B-B14F-4D97-AF65-F5344CB8AC3E}">
        <p14:creationId xmlns:p14="http://schemas.microsoft.com/office/powerpoint/2010/main" val="131836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1"/>
          <p:cNvSpPr/>
          <p:nvPr/>
        </p:nvSpPr>
        <p:spPr>
          <a:xfrm>
            <a:off x="102256" y="1757920"/>
            <a:ext cx="3662324" cy="4961076"/>
          </a:xfrm>
          <a:prstGeom prst="round2DiagRect">
            <a:avLst>
              <a:gd name="adj1" fmla="val 16667"/>
              <a:gd name="adj2" fmla="val 4465"/>
            </a:avLst>
          </a:prstGeom>
          <a:gradFill>
            <a:gsLst>
              <a:gs pos="26000">
                <a:schemeClr val="bg2">
                  <a:lumMod val="75000"/>
                </a:schemeClr>
              </a:gs>
              <a:gs pos="100000">
                <a:srgbClr val="7030A0"/>
              </a:gs>
              <a:gs pos="98000">
                <a:srgbClr val="FFFF00">
                  <a:tint val="23500"/>
                  <a:satMod val="160000"/>
                </a:srgb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8A339EB-CD0D-45E0-B4E7-90C9A945A3D7}"/>
              </a:ext>
            </a:extLst>
          </p:cNvPr>
          <p:cNvSpPr>
            <a:spLocks noGrp="1"/>
          </p:cNvSpPr>
          <p:nvPr>
            <p:ph type="ctrTitle"/>
          </p:nvPr>
        </p:nvSpPr>
        <p:spPr>
          <a:xfrm>
            <a:off x="3840133" y="202169"/>
            <a:ext cx="4336434" cy="920750"/>
          </a:xfrm>
        </p:spPr>
        <p:txBody>
          <a:bodyPr>
            <a:normAutofit/>
          </a:bodyPr>
          <a:lstStyle/>
          <a:p>
            <a:r>
              <a:rPr lang="en-US" sz="4800" b="1" u="sng" dirty="0">
                <a:latin typeface="Georgia"/>
                <a:ea typeface="+mj-lt"/>
                <a:cs typeface="+mj-lt"/>
              </a:rPr>
              <a:t>Third Week</a:t>
            </a:r>
            <a:endParaRPr lang="en-US" sz="4800" u="sng" dirty="0">
              <a:latin typeface="Georgia"/>
            </a:endParaRPr>
          </a:p>
        </p:txBody>
      </p:sp>
      <p:sp>
        <p:nvSpPr>
          <p:cNvPr id="5" name="Rectangle 4"/>
          <p:cNvSpPr/>
          <p:nvPr/>
        </p:nvSpPr>
        <p:spPr>
          <a:xfrm>
            <a:off x="4238166" y="1187935"/>
            <a:ext cx="3737262" cy="2308324"/>
          </a:xfrm>
          <a:prstGeom prst="rect">
            <a:avLst/>
          </a:prstGeom>
          <a:solidFill>
            <a:schemeClr val="accent2">
              <a:lumMod val="40000"/>
              <a:lumOff val="60000"/>
            </a:schemeClr>
          </a:solidFill>
          <a:ln>
            <a:solidFill>
              <a:schemeClr val="tx1"/>
            </a:solidFill>
          </a:ln>
        </p:spPr>
        <p:txBody>
          <a:bodyPr wrap="square">
            <a:spAutoFit/>
          </a:bodyPr>
          <a:lstStyle/>
          <a:p>
            <a:pPr marL="285750" indent="-285750">
              <a:buFont typeface="Wingdings" charset="2"/>
              <a:buChar char="q"/>
            </a:pPr>
            <a:r>
              <a:rPr lang="en-US" dirty="0"/>
              <a:t>Watch for yellowing and wilted leaves on </a:t>
            </a:r>
            <a:r>
              <a:rPr lang="en-US" dirty="0" err="1"/>
              <a:t>cole</a:t>
            </a:r>
            <a:r>
              <a:rPr lang="en-US" dirty="0"/>
              <a:t> crops such as broccoli, cauliflower, and cabbage. This may indicate black rot or club root, two serious diseases of these crops </a:t>
            </a:r>
            <a:endParaRPr lang="en-US" dirty="0" smtClean="0"/>
          </a:p>
          <a:p>
            <a:pPr marL="285750" indent="-285750">
              <a:buFont typeface="Wingdings" charset="2"/>
              <a:buChar char="q"/>
            </a:pPr>
            <a:endParaRPr lang="en-US" dirty="0"/>
          </a:p>
          <a:p>
            <a:pPr marL="285750" indent="-285750">
              <a:buFont typeface="Wingdings" charset="2"/>
              <a:buChar char="q"/>
            </a:pPr>
            <a:r>
              <a:rPr lang="en-US" dirty="0" smtClean="0">
                <a:hlinkClick r:id="rId3"/>
              </a:rPr>
              <a:t>Club Root Disease</a:t>
            </a:r>
            <a:endParaRPr lang="en-US" dirty="0"/>
          </a:p>
        </p:txBody>
      </p:sp>
      <p:sp>
        <p:nvSpPr>
          <p:cNvPr id="7" name="TextBox 6"/>
          <p:cNvSpPr txBox="1"/>
          <p:nvPr/>
        </p:nvSpPr>
        <p:spPr>
          <a:xfrm>
            <a:off x="8412895" y="91263"/>
            <a:ext cx="3592396" cy="6186309"/>
          </a:xfrm>
          <a:prstGeom prst="rect">
            <a:avLst/>
          </a:prstGeom>
          <a:solidFill>
            <a:schemeClr val="bg1">
              <a:lumMod val="95000"/>
            </a:schemeClr>
          </a:solidFill>
          <a:ln>
            <a:solidFill>
              <a:schemeClr val="tx1"/>
            </a:solidFill>
            <a:prstDash val="dash"/>
          </a:ln>
          <a:effectLst>
            <a:softEdge rad="25400"/>
          </a:effectLst>
        </p:spPr>
        <p:txBody>
          <a:bodyPr wrap="square" rtlCol="0">
            <a:spAutoFit/>
          </a:bodyPr>
          <a:lstStyle/>
          <a:p>
            <a:pPr marL="285750" indent="-285750">
              <a:buFont typeface="Wingdings" charset="2"/>
              <a:buChar char="q"/>
            </a:pPr>
            <a:r>
              <a:rPr lang="en-US" dirty="0"/>
              <a:t>Summer raspberries should be coming in well now. Watch plantings closely for the many possible insect and disease problems. Harvest fruit often and thoroughly to reduce the number of picnic bugs, yellow jackets and multi-colored Asian ladybeetles competing with you for fruit. Viruses cause plants to be stunted and discolored, and fruits to crumble easily. See UW-Extension publication A1610 for pest descriptions and controls. </a:t>
            </a:r>
            <a:endParaRPr lang="en-US" dirty="0" smtClean="0"/>
          </a:p>
          <a:p>
            <a:pPr marL="285750" indent="-285750">
              <a:buFont typeface="Wingdings" charset="2"/>
              <a:buChar char="q"/>
            </a:pPr>
            <a:endParaRPr lang="en-US" dirty="0"/>
          </a:p>
          <a:p>
            <a:pPr marL="285750" indent="-285750">
              <a:buFont typeface="Wingdings" charset="2"/>
              <a:buChar char="q"/>
            </a:pPr>
            <a:r>
              <a:rPr lang="en-US" dirty="0"/>
              <a:t>Also watch for a new raspberry pest, spotted winged drosophila. It is a tiny fruit fly that lays eggs on ripe fruit including grapes and blueberries, too. The larvae are very small and may not appear until after harvest. </a:t>
            </a:r>
          </a:p>
        </p:txBody>
      </p:sp>
      <p:sp>
        <p:nvSpPr>
          <p:cNvPr id="22" name="TextBox 21"/>
          <p:cNvSpPr txBox="1"/>
          <p:nvPr/>
        </p:nvSpPr>
        <p:spPr>
          <a:xfrm>
            <a:off x="102256" y="295938"/>
            <a:ext cx="3834365" cy="1200329"/>
          </a:xfrm>
          <a:prstGeom prst="rect">
            <a:avLst/>
          </a:prstGeom>
          <a:solidFill>
            <a:srgbClr val="FFD6FA"/>
          </a:solidFill>
          <a:ln w="19050">
            <a:solidFill>
              <a:schemeClr val="tx1"/>
            </a:solidFill>
          </a:ln>
        </p:spPr>
        <p:txBody>
          <a:bodyPr wrap="square" rtlCol="0">
            <a:spAutoFit/>
          </a:bodyPr>
          <a:lstStyle/>
          <a:p>
            <a:endParaRPr lang="en-US" dirty="0" smtClean="0"/>
          </a:p>
          <a:p>
            <a:pPr marL="285750" indent="-285750">
              <a:buFont typeface="Wingdings" charset="2"/>
              <a:buChar char="q"/>
            </a:pPr>
            <a:r>
              <a:rPr lang="en-US" dirty="0"/>
              <a:t>Fertilize asparagus plantings with 10-10-10 fertilizer now. </a:t>
            </a:r>
          </a:p>
          <a:p>
            <a:pPr marL="285750" indent="-285750">
              <a:buFont typeface="Wingdings" charset="2"/>
              <a:buChar char="q"/>
            </a:pPr>
            <a:endParaRPr lang="en-US" dirty="0"/>
          </a:p>
        </p:txBody>
      </p:sp>
      <p:sp>
        <p:nvSpPr>
          <p:cNvPr id="3" name="TextBox 2"/>
          <p:cNvSpPr txBox="1"/>
          <p:nvPr/>
        </p:nvSpPr>
        <p:spPr>
          <a:xfrm>
            <a:off x="5448564" y="4246247"/>
            <a:ext cx="2324435" cy="2308324"/>
          </a:xfrm>
          <a:prstGeom prst="rect">
            <a:avLst/>
          </a:prstGeom>
          <a:solidFill>
            <a:srgbClr val="7030A0">
              <a:alpha val="32000"/>
            </a:srgbClr>
          </a:solidFill>
        </p:spPr>
        <p:txBody>
          <a:bodyPr wrap="square" rtlCol="0">
            <a:spAutoFit/>
          </a:bodyPr>
          <a:lstStyle/>
          <a:p>
            <a:pPr marL="285750" indent="-285750">
              <a:buFont typeface="Wingdings" charset="2"/>
              <a:buChar char="q"/>
            </a:pPr>
            <a:r>
              <a:rPr lang="en-US" dirty="0"/>
              <a:t>Divide iris plantings every 3 - 5 years to renovate plantings, remove and dispose of borer infested rhizomes and replant the healthy ones. </a:t>
            </a:r>
          </a:p>
        </p:txBody>
      </p:sp>
      <p:sp>
        <p:nvSpPr>
          <p:cNvPr id="4" name="TextBox 3"/>
          <p:cNvSpPr txBox="1"/>
          <p:nvPr/>
        </p:nvSpPr>
        <p:spPr>
          <a:xfrm>
            <a:off x="223012" y="1818394"/>
            <a:ext cx="3412893" cy="4801314"/>
          </a:xfrm>
          <a:prstGeom prst="rect">
            <a:avLst/>
          </a:prstGeom>
          <a:noFill/>
        </p:spPr>
        <p:txBody>
          <a:bodyPr wrap="square" rtlCol="0">
            <a:spAutoFit/>
          </a:bodyPr>
          <a:lstStyle/>
          <a:p>
            <a:pPr marL="285750" indent="-285750">
              <a:buFont typeface="Wingdings" charset="2"/>
              <a:buChar char="q"/>
            </a:pPr>
            <a:r>
              <a:rPr lang="en-US" dirty="0" smtClean="0"/>
              <a:t>Watch for slugs in shaded cool areas in your mulched areas. </a:t>
            </a:r>
            <a:r>
              <a:rPr lang="en-US" dirty="0"/>
              <a:t>Slugs damage plants by chewing large, irregular holes in leaves, stems, flowers or fruits.  Most feeding occurs at night or during dark, cloudy days.  A shiny trail of mucus (slime) may be associated with the damage.  Vegetables and fruit in direct contact with the soil are attacked more frequently than those off the ground.  In Wisconsin, tomatoes are often damaged just as they ripen</a:t>
            </a:r>
            <a:r>
              <a:rPr lang="en-US" dirty="0" smtClean="0"/>
              <a:t>.</a:t>
            </a:r>
            <a:endParaRPr lang="en-US" dirty="0"/>
          </a:p>
          <a:p>
            <a:pPr marL="285750" indent="-285750">
              <a:buFont typeface="Wingdings" charset="2"/>
              <a:buChar char="q"/>
            </a:pPr>
            <a:r>
              <a:rPr lang="en-US" dirty="0" smtClean="0">
                <a:hlinkClick r:id="rId4"/>
              </a:rPr>
              <a:t>Slug Info</a:t>
            </a:r>
            <a:endParaRPr lang="en-US" dirty="0"/>
          </a:p>
        </p:txBody>
      </p:sp>
      <p:pic>
        <p:nvPicPr>
          <p:cNvPr id="6" name="Picture 5"/>
          <p:cNvPicPr>
            <a:picLocks noChangeAspect="1"/>
          </p:cNvPicPr>
          <p:nvPr/>
        </p:nvPicPr>
        <p:blipFill>
          <a:blip r:embed="rId5"/>
          <a:stretch>
            <a:fillRect/>
          </a:stretch>
        </p:blipFill>
        <p:spPr>
          <a:xfrm>
            <a:off x="3577295" y="4400662"/>
            <a:ext cx="1083416" cy="954619"/>
          </a:xfrm>
          <a:prstGeom prst="rect">
            <a:avLst/>
          </a:prstGeom>
          <a:effectLst>
            <a:softEdge rad="38100"/>
          </a:effectLst>
        </p:spPr>
      </p:pic>
      <p:pic>
        <p:nvPicPr>
          <p:cNvPr id="8" name="Picture 7"/>
          <p:cNvPicPr>
            <a:picLocks noChangeAspect="1"/>
          </p:cNvPicPr>
          <p:nvPr/>
        </p:nvPicPr>
        <p:blipFill>
          <a:blip r:embed="rId6"/>
          <a:stretch>
            <a:fillRect/>
          </a:stretch>
        </p:blipFill>
        <p:spPr>
          <a:xfrm>
            <a:off x="3367464" y="5415755"/>
            <a:ext cx="1009538" cy="939800"/>
          </a:xfrm>
          <a:prstGeom prst="rect">
            <a:avLst/>
          </a:prstGeom>
          <a:effectLst>
            <a:softEdge rad="38100"/>
          </a:effectLst>
        </p:spPr>
      </p:pic>
      <p:sp>
        <p:nvSpPr>
          <p:cNvPr id="9" name="TextBox 8"/>
          <p:cNvSpPr txBox="1"/>
          <p:nvPr/>
        </p:nvSpPr>
        <p:spPr>
          <a:xfrm>
            <a:off x="2924177" y="6277572"/>
            <a:ext cx="2024887" cy="276999"/>
          </a:xfrm>
          <a:prstGeom prst="rect">
            <a:avLst/>
          </a:prstGeom>
          <a:noFill/>
        </p:spPr>
        <p:txBody>
          <a:bodyPr wrap="square" rtlCol="0">
            <a:spAutoFit/>
          </a:bodyPr>
          <a:lstStyle/>
          <a:p>
            <a:r>
              <a:rPr lang="en-US" sz="1200" dirty="0" smtClean="0"/>
              <a:t>Slug damage on </a:t>
            </a:r>
            <a:r>
              <a:rPr lang="en-US" sz="1200" dirty="0" err="1" smtClean="0"/>
              <a:t>hosta</a:t>
            </a:r>
            <a:r>
              <a:rPr lang="en-US" sz="1200" dirty="0" smtClean="0"/>
              <a:t> leaf</a:t>
            </a:r>
            <a:endParaRPr lang="en-US" sz="1200" dirty="0"/>
          </a:p>
        </p:txBody>
      </p:sp>
      <p:pic>
        <p:nvPicPr>
          <p:cNvPr id="14" name="Picture 13"/>
          <p:cNvPicPr>
            <a:picLocks noChangeAspect="1"/>
          </p:cNvPicPr>
          <p:nvPr/>
        </p:nvPicPr>
        <p:blipFill>
          <a:blip r:embed="rId7"/>
          <a:stretch>
            <a:fillRect/>
          </a:stretch>
        </p:blipFill>
        <p:spPr>
          <a:xfrm>
            <a:off x="6775369" y="2694335"/>
            <a:ext cx="842186" cy="1254125"/>
          </a:xfrm>
          <a:prstGeom prst="rect">
            <a:avLst/>
          </a:prstGeom>
          <a:effectLst>
            <a:softEdge rad="38100"/>
          </a:effectLst>
        </p:spPr>
      </p:pic>
      <p:pic>
        <p:nvPicPr>
          <p:cNvPr id="15" name="Picture 14"/>
          <p:cNvPicPr>
            <a:picLocks noChangeAspect="1"/>
          </p:cNvPicPr>
          <p:nvPr/>
        </p:nvPicPr>
        <p:blipFill>
          <a:blip r:embed="rId8"/>
          <a:stretch>
            <a:fillRect/>
          </a:stretch>
        </p:blipFill>
        <p:spPr>
          <a:xfrm>
            <a:off x="7891467" y="5425996"/>
            <a:ext cx="848513" cy="1303241"/>
          </a:xfrm>
          <a:prstGeom prst="rect">
            <a:avLst/>
          </a:prstGeom>
          <a:effectLst>
            <a:softEdge rad="38100"/>
          </a:effectLst>
        </p:spPr>
      </p:pic>
      <p:pic>
        <p:nvPicPr>
          <p:cNvPr id="16" name="Picture 15"/>
          <p:cNvPicPr>
            <a:picLocks noChangeAspect="1"/>
          </p:cNvPicPr>
          <p:nvPr/>
        </p:nvPicPr>
        <p:blipFill>
          <a:blip r:embed="rId9"/>
          <a:stretch>
            <a:fillRect/>
          </a:stretch>
        </p:blipFill>
        <p:spPr>
          <a:xfrm>
            <a:off x="4802529" y="4777910"/>
            <a:ext cx="987359" cy="1335237"/>
          </a:xfrm>
          <a:prstGeom prst="rect">
            <a:avLst/>
          </a:prstGeom>
          <a:effectLst>
            <a:softEdge rad="38100"/>
          </a:effectLst>
        </p:spPr>
      </p:pic>
      <p:pic>
        <p:nvPicPr>
          <p:cNvPr id="17" name="Picture 16"/>
          <p:cNvPicPr>
            <a:picLocks noChangeAspect="1"/>
          </p:cNvPicPr>
          <p:nvPr/>
        </p:nvPicPr>
        <p:blipFill>
          <a:blip r:embed="rId10"/>
          <a:stretch>
            <a:fillRect/>
          </a:stretch>
        </p:blipFill>
        <p:spPr>
          <a:xfrm>
            <a:off x="4601263" y="3675083"/>
            <a:ext cx="612720" cy="843192"/>
          </a:xfrm>
          <a:prstGeom prst="rect">
            <a:avLst/>
          </a:prstGeom>
          <a:effectLst>
            <a:softEdge rad="38100"/>
          </a:effectLst>
        </p:spPr>
      </p:pic>
      <p:sp>
        <p:nvSpPr>
          <p:cNvPr id="19" name="TextBox 18"/>
          <p:cNvSpPr txBox="1"/>
          <p:nvPr/>
        </p:nvSpPr>
        <p:spPr>
          <a:xfrm>
            <a:off x="4965760" y="3675083"/>
            <a:ext cx="1479161" cy="369332"/>
          </a:xfrm>
          <a:prstGeom prst="rect">
            <a:avLst/>
          </a:prstGeom>
          <a:noFill/>
        </p:spPr>
        <p:txBody>
          <a:bodyPr wrap="square" rtlCol="0">
            <a:spAutoFit/>
          </a:bodyPr>
          <a:lstStyle/>
          <a:p>
            <a:r>
              <a:rPr lang="en-US" smtClean="0"/>
              <a:t>Pull weeds</a:t>
            </a:r>
            <a:endParaRPr lang="en-US"/>
          </a:p>
        </p:txBody>
      </p:sp>
    </p:spTree>
    <p:extLst>
      <p:ext uri="{BB962C8B-B14F-4D97-AF65-F5344CB8AC3E}">
        <p14:creationId xmlns:p14="http://schemas.microsoft.com/office/powerpoint/2010/main" val="47264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16482" y="3298981"/>
            <a:ext cx="2612455" cy="126716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It’s HOT, take a road trip to our many gardens and enjoy a picnic.</a:t>
            </a:r>
            <a:endParaRPr lang="en-US" dirty="0">
              <a:solidFill>
                <a:srgbClr val="FF0000"/>
              </a:solidFill>
            </a:endParaRPr>
          </a:p>
        </p:txBody>
      </p:sp>
      <p:sp>
        <p:nvSpPr>
          <p:cNvPr id="21" name="Round Diagonal Corner Rectangle 20"/>
          <p:cNvSpPr/>
          <p:nvPr/>
        </p:nvSpPr>
        <p:spPr>
          <a:xfrm>
            <a:off x="7121981" y="812120"/>
            <a:ext cx="4904353" cy="5840647"/>
          </a:xfrm>
          <a:prstGeom prst="round2DiagRect">
            <a:avLst>
              <a:gd name="adj1" fmla="val 16667"/>
              <a:gd name="adj2" fmla="val 50000"/>
            </a:avLst>
          </a:prstGeom>
          <a:gradFill>
            <a:gsLst>
              <a:gs pos="26000">
                <a:srgbClr val="F5A3FF"/>
              </a:gs>
              <a:gs pos="100000">
                <a:srgbClr val="7030A0"/>
              </a:gs>
              <a:gs pos="98000">
                <a:srgbClr val="FFFF00">
                  <a:tint val="23500"/>
                  <a:satMod val="160000"/>
                </a:srgb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8A339EB-CD0D-45E0-B4E7-90C9A945A3D7}"/>
              </a:ext>
            </a:extLst>
          </p:cNvPr>
          <p:cNvSpPr>
            <a:spLocks noGrp="1"/>
          </p:cNvSpPr>
          <p:nvPr>
            <p:ph type="ctrTitle"/>
          </p:nvPr>
        </p:nvSpPr>
        <p:spPr>
          <a:xfrm>
            <a:off x="3927927" y="0"/>
            <a:ext cx="4583793" cy="812120"/>
          </a:xfrm>
        </p:spPr>
        <p:txBody>
          <a:bodyPr>
            <a:normAutofit/>
          </a:bodyPr>
          <a:lstStyle/>
          <a:p>
            <a:r>
              <a:rPr lang="en-US" sz="4800" b="1" u="sng" dirty="0" smtClean="0">
                <a:latin typeface="Georgia"/>
                <a:ea typeface="+mj-lt"/>
                <a:cs typeface="+mj-lt"/>
              </a:rPr>
              <a:t>Fourth </a:t>
            </a:r>
            <a:r>
              <a:rPr lang="en-US" sz="4800" b="1" u="sng" dirty="0">
                <a:latin typeface="Georgia"/>
                <a:ea typeface="+mj-lt"/>
                <a:cs typeface="+mj-lt"/>
              </a:rPr>
              <a:t>Week</a:t>
            </a:r>
            <a:endParaRPr lang="en-US" sz="4800" u="sng" dirty="0">
              <a:latin typeface="Georgia"/>
            </a:endParaRPr>
          </a:p>
        </p:txBody>
      </p:sp>
      <p:sp>
        <p:nvSpPr>
          <p:cNvPr id="3" name="Subtitle 2">
            <a:extLst>
              <a:ext uri="{FF2B5EF4-FFF2-40B4-BE49-F238E27FC236}">
                <a16:creationId xmlns="" xmlns:a16="http://schemas.microsoft.com/office/drawing/2014/main" id="{25B58B26-E695-4F9D-A4BE-2C2FD9A69EF3}"/>
              </a:ext>
            </a:extLst>
          </p:cNvPr>
          <p:cNvSpPr>
            <a:spLocks noGrp="1"/>
          </p:cNvSpPr>
          <p:nvPr>
            <p:ph type="subTitle" idx="1"/>
          </p:nvPr>
        </p:nvSpPr>
        <p:spPr>
          <a:xfrm>
            <a:off x="7319900" y="1300911"/>
            <a:ext cx="4103447" cy="3166504"/>
          </a:xfrm>
        </p:spPr>
        <p:txBody>
          <a:bodyPr vert="horz" lIns="91440" tIns="45720" rIns="91440" bIns="45720" rtlCol="0" anchor="t">
            <a:noAutofit/>
          </a:bodyPr>
          <a:lstStyle/>
          <a:p>
            <a:pPr marL="285750" indent="-285750" algn="l">
              <a:lnSpc>
                <a:spcPct val="110000"/>
              </a:lnSpc>
              <a:buFont typeface="Wingdings" charset="2"/>
              <a:buChar char="q"/>
            </a:pPr>
            <a:r>
              <a:rPr lang="en-US" sz="1800" dirty="0"/>
              <a:t>Honeysuckles susceptible to the common </a:t>
            </a:r>
            <a:r>
              <a:rPr lang="en-US" sz="1800" dirty="0" err="1"/>
              <a:t>leaffolding</a:t>
            </a:r>
            <a:r>
              <a:rPr lang="en-US" sz="1800" dirty="0"/>
              <a:t> aphid should be sprayed every 10 - 14 days with insecticidal soap. Pruning out infected stems every fall will reduce the population considerably but the prevalence of the insect means that others will probably fly in again. Since many species of honeysuckle are invasive especially in our natural areas, it might be best to consider replacing them with something else. </a:t>
            </a:r>
            <a:endParaRPr lang="en-US" sz="1800" dirty="0" smtClean="0"/>
          </a:p>
          <a:p>
            <a:pPr marL="285750" indent="-285750" algn="l">
              <a:lnSpc>
                <a:spcPct val="110000"/>
              </a:lnSpc>
              <a:buFont typeface="Wingdings" charset="2"/>
              <a:buChar char="q"/>
            </a:pPr>
            <a:r>
              <a:rPr lang="en-US" sz="1800" dirty="0" smtClean="0">
                <a:hlinkClick r:id="rId2"/>
              </a:rPr>
              <a:t>Leaffolding Aphid</a:t>
            </a:r>
            <a:endParaRPr lang="en-US" sz="1800" dirty="0"/>
          </a:p>
        </p:txBody>
      </p:sp>
      <p:sp>
        <p:nvSpPr>
          <p:cNvPr id="6" name="TextBox 5"/>
          <p:cNvSpPr txBox="1"/>
          <p:nvPr/>
        </p:nvSpPr>
        <p:spPr>
          <a:xfrm>
            <a:off x="261984" y="686587"/>
            <a:ext cx="3990369" cy="2585323"/>
          </a:xfrm>
          <a:prstGeom prst="rect">
            <a:avLst/>
          </a:prstGeom>
          <a:gradFill>
            <a:gsLst>
              <a:gs pos="2000">
                <a:srgbClr val="E4B46A"/>
              </a:gs>
              <a:gs pos="100000">
                <a:srgbClr val="0070C0"/>
              </a:gs>
              <a:gs pos="100000">
                <a:schemeClr val="bg1"/>
              </a:gs>
              <a:gs pos="100000">
                <a:srgbClr val="A4CCE9"/>
              </a:gs>
              <a:gs pos="97000">
                <a:srgbClr val="929351"/>
              </a:gs>
            </a:gsLst>
            <a:path path="circle">
              <a:fillToRect t="100000" r="100000"/>
            </a:path>
          </a:gradFill>
        </p:spPr>
        <p:txBody>
          <a:bodyPr wrap="square" rtlCol="0">
            <a:spAutoFit/>
          </a:bodyPr>
          <a:lstStyle/>
          <a:p>
            <a:pPr marL="285750" indent="-285750">
              <a:buFont typeface="Wingdings" charset="2"/>
              <a:buChar char="q"/>
            </a:pPr>
            <a:r>
              <a:rPr lang="en-US" dirty="0"/>
              <a:t>Alpine currant shrubs infected with the anthracnose fungus will lose leaves and sometimes completely defoliate by mid-summer. Fallen leaves will be spotted with the fungus and should be diligently removed and destroyed to reduce the infection next year. </a:t>
            </a:r>
            <a:endParaRPr lang="en-US" dirty="0" smtClean="0"/>
          </a:p>
          <a:p>
            <a:pPr marL="285750" indent="-285750">
              <a:buFont typeface="Wingdings" charset="2"/>
              <a:buChar char="q"/>
            </a:pPr>
            <a:r>
              <a:rPr lang="en-US" dirty="0" smtClean="0">
                <a:hlinkClick r:id="rId3"/>
              </a:rPr>
              <a:t>Anthracnose Info</a:t>
            </a:r>
            <a:endParaRPr lang="en-US" dirty="0"/>
          </a:p>
        </p:txBody>
      </p:sp>
      <p:pic>
        <p:nvPicPr>
          <p:cNvPr id="5" name="Picture 4"/>
          <p:cNvPicPr>
            <a:picLocks noChangeAspect="1"/>
          </p:cNvPicPr>
          <p:nvPr/>
        </p:nvPicPr>
        <p:blipFill>
          <a:blip r:embed="rId4"/>
          <a:stretch>
            <a:fillRect/>
          </a:stretch>
        </p:blipFill>
        <p:spPr>
          <a:xfrm>
            <a:off x="4252353" y="1116440"/>
            <a:ext cx="2083486" cy="1417077"/>
          </a:xfrm>
          <a:prstGeom prst="rect">
            <a:avLst/>
          </a:prstGeom>
          <a:effectLst>
            <a:softEdge rad="38100"/>
          </a:effectLst>
        </p:spPr>
      </p:pic>
      <p:pic>
        <p:nvPicPr>
          <p:cNvPr id="26" name="Picture 2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9639882">
            <a:off x="5390864" y="5698972"/>
            <a:ext cx="1155301" cy="697132"/>
          </a:xfrm>
          <a:prstGeom prst="rect">
            <a:avLst/>
          </a:prstGeom>
        </p:spPr>
      </p:pic>
      <p:pic>
        <p:nvPicPr>
          <p:cNvPr id="10" name="Picture 9"/>
          <p:cNvPicPr>
            <a:picLocks noChangeAspect="1"/>
          </p:cNvPicPr>
          <p:nvPr/>
        </p:nvPicPr>
        <p:blipFill>
          <a:blip r:embed="rId6"/>
          <a:stretch>
            <a:fillRect/>
          </a:stretch>
        </p:blipFill>
        <p:spPr>
          <a:xfrm>
            <a:off x="9800248" y="4980978"/>
            <a:ext cx="2068261" cy="1158226"/>
          </a:xfrm>
          <a:prstGeom prst="rect">
            <a:avLst/>
          </a:prstGeom>
          <a:effectLst>
            <a:softEdge rad="38100"/>
          </a:effectLst>
        </p:spPr>
      </p:pic>
      <p:pic>
        <p:nvPicPr>
          <p:cNvPr id="13" name="Picture 12"/>
          <p:cNvPicPr>
            <a:picLocks noChangeAspect="1"/>
          </p:cNvPicPr>
          <p:nvPr/>
        </p:nvPicPr>
        <p:blipFill>
          <a:blip r:embed="rId7"/>
          <a:stretch>
            <a:fillRect/>
          </a:stretch>
        </p:blipFill>
        <p:spPr>
          <a:xfrm>
            <a:off x="7889113" y="5587538"/>
            <a:ext cx="1606575" cy="1065229"/>
          </a:xfrm>
          <a:prstGeom prst="rect">
            <a:avLst/>
          </a:prstGeom>
          <a:effectLst>
            <a:softEdge rad="38100"/>
          </a:effectLst>
        </p:spPr>
      </p:pic>
      <p:pic>
        <p:nvPicPr>
          <p:cNvPr id="16" name="Picture 15"/>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53483" y="4430353"/>
            <a:ext cx="1794594" cy="1708851"/>
          </a:xfrm>
          <a:prstGeom prst="rect">
            <a:avLst/>
          </a:prstGeom>
          <a:effectLst>
            <a:softEdge rad="38100"/>
          </a:effectLst>
        </p:spPr>
      </p:pic>
      <p:pic>
        <p:nvPicPr>
          <p:cNvPr id="17" name="Picture 16"/>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338636" y="2963608"/>
            <a:ext cx="2020261" cy="1830861"/>
          </a:xfrm>
          <a:prstGeom prst="rect">
            <a:avLst/>
          </a:prstGeom>
        </p:spPr>
      </p:pic>
      <p:sp>
        <p:nvSpPr>
          <p:cNvPr id="18" name="TextBox 17"/>
          <p:cNvSpPr txBox="1"/>
          <p:nvPr/>
        </p:nvSpPr>
        <p:spPr>
          <a:xfrm>
            <a:off x="4230536" y="4795977"/>
            <a:ext cx="2174338" cy="646331"/>
          </a:xfrm>
          <a:prstGeom prst="rect">
            <a:avLst/>
          </a:prstGeom>
          <a:noFill/>
        </p:spPr>
        <p:txBody>
          <a:bodyPr wrap="square" rtlCol="0">
            <a:spAutoFit/>
          </a:bodyPr>
          <a:lstStyle/>
          <a:p>
            <a:pPr algn="ctr"/>
            <a:r>
              <a:rPr lang="en-US" dirty="0" smtClean="0"/>
              <a:t>Oh yah—And pull more weeds</a:t>
            </a:r>
            <a:endParaRPr lang="en-US" dirty="0"/>
          </a:p>
        </p:txBody>
      </p:sp>
      <p:pic>
        <p:nvPicPr>
          <p:cNvPr id="29" name="Picture 28"/>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19639882">
            <a:off x="3135750" y="5117898"/>
            <a:ext cx="1155301" cy="697132"/>
          </a:xfrm>
          <a:prstGeom prst="rect">
            <a:avLst/>
          </a:prstGeom>
        </p:spPr>
      </p:pic>
    </p:spTree>
    <p:extLst>
      <p:ext uri="{BB962C8B-B14F-4D97-AF65-F5344CB8AC3E}">
        <p14:creationId xmlns:p14="http://schemas.microsoft.com/office/powerpoint/2010/main" val="370032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a:gsLst>
              <a:gs pos="2000">
                <a:srgbClr val="00B0F0"/>
              </a:gs>
              <a:gs pos="100000">
                <a:srgbClr val="FFFF00">
                  <a:tint val="44500"/>
                  <a:satMod val="160000"/>
                </a:srgbClr>
              </a:gs>
              <a:gs pos="100000">
                <a:srgbClr val="F5A3FF"/>
              </a:gs>
            </a:gsLst>
            <a:path path="circle">
              <a:fillToRect t="100000" r="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u="sng" dirty="0" smtClean="0">
                <a:solidFill>
                  <a:schemeClr val="accent1">
                    <a:lumMod val="50000"/>
                  </a:schemeClr>
                </a:solidFill>
              </a:rPr>
              <a:t>Visit the below website for more information on July gardening</a:t>
            </a:r>
            <a:endParaRPr lang="en-US" sz="3200" u="sng" dirty="0">
              <a:solidFill>
                <a:schemeClr val="accent1">
                  <a:lumMod val="50000"/>
                </a:schemeClr>
              </a:solidFill>
            </a:endParaRPr>
          </a:p>
        </p:txBody>
      </p:sp>
      <p:sp>
        <p:nvSpPr>
          <p:cNvPr id="3" name="Content Placeholder 2"/>
          <p:cNvSpPr>
            <a:spLocks noGrp="1"/>
          </p:cNvSpPr>
          <p:nvPr>
            <p:ph idx="1"/>
          </p:nvPr>
        </p:nvSpPr>
        <p:spPr>
          <a:xfrm>
            <a:off x="838200" y="1690688"/>
            <a:ext cx="10515600" cy="1649095"/>
          </a:xfrm>
        </p:spPr>
        <p:txBody>
          <a:bodyPr>
            <a:normAutofit/>
          </a:bodyPr>
          <a:lstStyle/>
          <a:p>
            <a:r>
              <a:rPr lang="en-US" sz="2400" dirty="0"/>
              <a:t>https://</a:t>
            </a:r>
            <a:r>
              <a:rPr lang="en-US" sz="2400" dirty="0" err="1"/>
              <a:t>milwaukee.extension.wisc.edu</a:t>
            </a:r>
            <a:r>
              <a:rPr lang="en-US" sz="2400" dirty="0"/>
              <a:t>/files/2016/11/JulyGardenCal2016.pdf</a:t>
            </a:r>
            <a:endParaRPr lang="en-US" sz="2400" dirty="0" smtClean="0"/>
          </a:p>
        </p:txBody>
      </p:sp>
      <p:pic>
        <p:nvPicPr>
          <p:cNvPr id="8" name="Picture 7"/>
          <p:cNvPicPr>
            <a:picLocks noChangeAspect="1"/>
          </p:cNvPicPr>
          <p:nvPr/>
        </p:nvPicPr>
        <p:blipFill>
          <a:blip r:embed="rId2"/>
          <a:stretch>
            <a:fillRect/>
          </a:stretch>
        </p:blipFill>
        <p:spPr>
          <a:xfrm>
            <a:off x="966787" y="2236136"/>
            <a:ext cx="4513263" cy="4369223"/>
          </a:xfrm>
          <a:prstGeom prst="rect">
            <a:avLst/>
          </a:prstGeom>
          <a:effectLst>
            <a:softEdge rad="38100"/>
          </a:effectLst>
        </p:spPr>
      </p:pic>
      <p:pic>
        <p:nvPicPr>
          <p:cNvPr id="9" name="Picture 8"/>
          <p:cNvPicPr>
            <a:picLocks noChangeAspect="1"/>
          </p:cNvPicPr>
          <p:nvPr/>
        </p:nvPicPr>
        <p:blipFill>
          <a:blip r:embed="rId3"/>
          <a:stretch>
            <a:fillRect/>
          </a:stretch>
        </p:blipFill>
        <p:spPr>
          <a:xfrm>
            <a:off x="6661150" y="2188829"/>
            <a:ext cx="3511550" cy="4463835"/>
          </a:xfrm>
          <a:prstGeom prst="rect">
            <a:avLst/>
          </a:prstGeom>
          <a:effectLst>
            <a:softEdge rad="38100"/>
          </a:effectLst>
        </p:spPr>
      </p:pic>
    </p:spTree>
    <p:extLst>
      <p:ext uri="{BB962C8B-B14F-4D97-AF65-F5344CB8AC3E}">
        <p14:creationId xmlns:p14="http://schemas.microsoft.com/office/powerpoint/2010/main" val="203672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9631</TotalTime>
  <Words>1075</Words>
  <Application>Microsoft Macintosh PowerPoint</Application>
  <PresentationFormat>Widescreen</PresentationFormat>
  <Paragraphs>69</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Apple Chancery</vt:lpstr>
      <vt:lpstr>Arial</vt:lpstr>
      <vt:lpstr>Calibri</vt:lpstr>
      <vt:lpstr>Calibri Light</vt:lpstr>
      <vt:lpstr>Georgia</vt:lpstr>
      <vt:lpstr>Wingdings</vt:lpstr>
      <vt:lpstr>Office Theme</vt:lpstr>
      <vt:lpstr>July</vt:lpstr>
      <vt:lpstr>July</vt:lpstr>
      <vt:lpstr>First Week</vt:lpstr>
      <vt:lpstr>Second Week</vt:lpstr>
      <vt:lpstr>Third Week</vt:lpstr>
      <vt:lpstr>Fourth Week</vt:lpstr>
      <vt:lpstr>Visit the below website for more information on July gardening</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332</cp:revision>
  <cp:lastPrinted>2020-06-03T16:08:15Z</cp:lastPrinted>
  <dcterms:created xsi:type="dcterms:W3CDTF">2020-04-11T13:55:20Z</dcterms:created>
  <dcterms:modified xsi:type="dcterms:W3CDTF">2020-07-02T12:28:14Z</dcterms:modified>
</cp:coreProperties>
</file>